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6"/>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80"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1E4B0CA9-4D39-44C9-8FF9-55B938CFF01C}" type="datetimeFigureOut">
              <a:rPr lang="en-US" smtClean="0"/>
              <a:t>3/9/2025</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4CA4686-4EDD-42C6-9345-A678765C78F7}" type="slidenum">
              <a:rPr lang="en-US" smtClean="0"/>
              <a:t>‹#›</a:t>
            </a:fld>
            <a:endParaRPr lang="en-US"/>
          </a:p>
        </p:txBody>
      </p:sp>
    </p:spTree>
    <p:extLst>
      <p:ext uri="{BB962C8B-B14F-4D97-AF65-F5344CB8AC3E}">
        <p14:creationId xmlns:p14="http://schemas.microsoft.com/office/powerpoint/2010/main" val="1284040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4CA4686-4EDD-42C6-9345-A678765C78F7}" type="slidenum">
              <a:rPr lang="en-US" smtClean="0"/>
              <a:t>7</a:t>
            </a:fld>
            <a:endParaRPr lang="en-US"/>
          </a:p>
        </p:txBody>
      </p:sp>
    </p:spTree>
    <p:extLst>
      <p:ext uri="{BB962C8B-B14F-4D97-AF65-F5344CB8AC3E}">
        <p14:creationId xmlns:p14="http://schemas.microsoft.com/office/powerpoint/2010/main" val="371056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12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61B01D93-8254-4669-89BD-EDAB4637A374}" type="datetimeFigureOut">
              <a:rPr lang="en-US" smtClean="0"/>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90443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139571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4384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18123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56376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135970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372606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173608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358112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1B01D93-8254-4669-89BD-EDAB4637A374}"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233201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1B01D93-8254-4669-89BD-EDAB4637A374}"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208998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1B01D93-8254-4669-89BD-EDAB4637A374}" type="datetimeFigureOut">
              <a:rPr lang="en-US" smtClean="0"/>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320279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1B01D93-8254-4669-89BD-EDAB4637A374}" type="datetimeFigureOut">
              <a:rPr lang="en-US" smtClean="0"/>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56906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01D93-8254-4669-89BD-EDAB4637A374}" type="datetimeFigureOut">
              <a:rPr lang="en-US" smtClean="0"/>
              <a:t>3/9/2025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179498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B01D93-8254-4669-89BD-EDAB4637A374}"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211838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B01D93-8254-4669-89BD-EDAB4637A374}"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E53A7-3B26-4A0D-84EB-9F26717B4ED5}" type="slidenum">
              <a:rPr lang="en-US" smtClean="0"/>
              <a:t>‹#›</a:t>
            </a:fld>
            <a:endParaRPr lang="en-US"/>
          </a:p>
        </p:txBody>
      </p:sp>
    </p:spTree>
    <p:extLst>
      <p:ext uri="{BB962C8B-B14F-4D97-AF65-F5344CB8AC3E}">
        <p14:creationId xmlns:p14="http://schemas.microsoft.com/office/powerpoint/2010/main" val="324773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1B01D93-8254-4669-89BD-EDAB4637A374}" type="datetimeFigureOut">
              <a:rPr lang="en-US" smtClean="0"/>
              <a:t>3/9/2025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0BE53A7-3B26-4A0D-84EB-9F26717B4ED5}" type="slidenum">
              <a:rPr lang="en-US" smtClean="0"/>
              <a:t>‹#›</a:t>
            </a:fld>
            <a:endParaRPr lang="en-US"/>
          </a:p>
        </p:txBody>
      </p:sp>
    </p:spTree>
    <p:extLst>
      <p:ext uri="{BB962C8B-B14F-4D97-AF65-F5344CB8AC3E}">
        <p14:creationId xmlns:p14="http://schemas.microsoft.com/office/powerpoint/2010/main" val="1415426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88855B-A722-2904-40A3-7D37FAB1C154}"/>
              </a:ext>
            </a:extLst>
          </p:cNvPr>
          <p:cNvSpPr>
            <a:spLocks noGrp="1"/>
          </p:cNvSpPr>
          <p:nvPr>
            <p:ph type="ctrTitle"/>
          </p:nvPr>
        </p:nvSpPr>
        <p:spPr>
          <a:xfrm>
            <a:off x="271256" y="874799"/>
            <a:ext cx="8504034" cy="1947333"/>
          </a:xfrm>
        </p:spPr>
        <p:txBody>
          <a:bodyPr>
            <a:normAutofit/>
          </a:bodyPr>
          <a:lstStyle/>
          <a:p>
            <a:pPr algn="ctr"/>
            <a:r>
              <a:rPr lang="en-US" b="0" i="0" u="none" strike="noStrike" baseline="0" dirty="0">
                <a:solidFill>
                  <a:srgbClr val="FF66FF"/>
                </a:solidFill>
                <a:latin typeface="Algerian" panose="04020705040A02060702" pitchFamily="82" charset="0"/>
              </a:rPr>
              <a:t>ABNORMALITIES OF THE KIDNEY</a:t>
            </a:r>
            <a:endParaRPr lang="en-US" sz="4000" dirty="0">
              <a:solidFill>
                <a:srgbClr val="FF66FF"/>
              </a:solidFill>
              <a:latin typeface="Algerian" panose="04020705040A02060702" pitchFamily="82" charset="0"/>
            </a:endParaRPr>
          </a:p>
        </p:txBody>
      </p:sp>
      <p:sp>
        <p:nvSpPr>
          <p:cNvPr id="3" name="عنوان فرعي 2">
            <a:extLst>
              <a:ext uri="{FF2B5EF4-FFF2-40B4-BE49-F238E27FC236}">
                <a16:creationId xmlns:a16="http://schemas.microsoft.com/office/drawing/2014/main" id="{48B1B6AE-DBBF-389D-9435-04A3FBFE87AC}"/>
              </a:ext>
            </a:extLst>
          </p:cNvPr>
          <p:cNvSpPr>
            <a:spLocks noGrp="1"/>
          </p:cNvSpPr>
          <p:nvPr>
            <p:ph type="subTitle" idx="1"/>
          </p:nvPr>
        </p:nvSpPr>
        <p:spPr>
          <a:xfrm>
            <a:off x="1278194" y="3548898"/>
            <a:ext cx="6400800" cy="1947333"/>
          </a:xfrm>
        </p:spPr>
        <p:txBody>
          <a:bodyPr>
            <a:normAutofit/>
          </a:bodyPr>
          <a:lstStyle/>
          <a:p>
            <a:pPr algn="ctr"/>
            <a:r>
              <a:rPr lang="en-US" sz="2400" b="1" dirty="0">
                <a:solidFill>
                  <a:srgbClr val="FFFF99"/>
                </a:solidFill>
                <a:latin typeface="Andalus" panose="02020603050405020304" pitchFamily="18" charset="-78"/>
                <a:cs typeface="Andalus" panose="02020603050405020304" pitchFamily="18" charset="-78"/>
              </a:rPr>
              <a:t>PhD student </a:t>
            </a:r>
            <a:r>
              <a:rPr lang="en-US" sz="2800" b="1" dirty="0">
                <a:solidFill>
                  <a:srgbClr val="FFFF99"/>
                </a:solidFill>
                <a:latin typeface="Andalus" panose="02020603050405020304" pitchFamily="18" charset="-78"/>
                <a:cs typeface="Andalus" panose="02020603050405020304" pitchFamily="18" charset="-78"/>
              </a:rPr>
              <a:t>Mohammed</a:t>
            </a:r>
            <a:r>
              <a:rPr lang="en-US" sz="2400" b="1" dirty="0">
                <a:solidFill>
                  <a:srgbClr val="FFFF99"/>
                </a:solidFill>
                <a:latin typeface="Andalus" panose="02020603050405020304" pitchFamily="18" charset="-78"/>
                <a:cs typeface="Andalus" panose="02020603050405020304" pitchFamily="18" charset="-78"/>
              </a:rPr>
              <a:t> Majid Jasim </a:t>
            </a:r>
          </a:p>
        </p:txBody>
      </p:sp>
    </p:spTree>
    <p:extLst>
      <p:ext uri="{BB962C8B-B14F-4D97-AF65-F5344CB8AC3E}">
        <p14:creationId xmlns:p14="http://schemas.microsoft.com/office/powerpoint/2010/main" val="267358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CD1E1CC-2D94-C7A7-56DC-A3A14CD43D92}"/>
              </a:ext>
            </a:extLst>
          </p:cNvPr>
          <p:cNvSpPr>
            <a:spLocks noGrp="1"/>
          </p:cNvSpPr>
          <p:nvPr>
            <p:ph idx="1"/>
          </p:nvPr>
        </p:nvSpPr>
        <p:spPr>
          <a:xfrm>
            <a:off x="684211" y="685800"/>
            <a:ext cx="10480318" cy="5228303"/>
          </a:xfrm>
        </p:spPr>
        <p:txBody>
          <a:bodyPr>
            <a:normAutofit/>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Polycystic Kidney Disease:</a:t>
            </a:r>
          </a:p>
          <a:p>
            <a:pPr marL="0" indent="0" algn="justLow">
              <a:buNone/>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Although rare in </a:t>
            </a:r>
            <a:r>
              <a:rPr lang="en-US" sz="2800" b="1" i="0" u="none" strike="noStrike" baseline="0" dirty="0">
                <a:solidFill>
                  <a:srgbClr val="FF0000"/>
                </a:solidFill>
                <a:latin typeface="Times New Roman" panose="02020603050405020304" pitchFamily="18" charset="0"/>
                <a:cs typeface="Times New Roman" panose="02020603050405020304" pitchFamily="18" charset="0"/>
              </a:rPr>
              <a:t>dogs,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polycystic kidney disease is a common finding in </a:t>
            </a:r>
            <a:r>
              <a:rPr lang="en-US" sz="2800" b="1" i="0" u="none" strike="noStrike" baseline="0" dirty="0">
                <a:solidFill>
                  <a:srgbClr val="FF0000"/>
                </a:solidFill>
                <a:latin typeface="Times New Roman" panose="02020603050405020304" pitchFamily="18" charset="0"/>
                <a:cs typeface="Times New Roman" panose="02020603050405020304" pitchFamily="18" charset="0"/>
              </a:rPr>
              <a:t>Persian cats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and breeds originating from Persian cats (exotic shorthairs, Himalayans), with an incidence estimated to be </a:t>
            </a:r>
            <a:r>
              <a:rPr lang="en-US" sz="2800" b="1" i="0" u="none" strike="noStrike" baseline="0" dirty="0">
                <a:solidFill>
                  <a:srgbClr val="FF0000"/>
                </a:solidFill>
                <a:latin typeface="Times New Roman" panose="02020603050405020304" pitchFamily="18" charset="0"/>
                <a:cs typeface="Times New Roman" panose="02020603050405020304" pitchFamily="18" charset="0"/>
              </a:rPr>
              <a:t>(37% - 38%)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in this population. The cysts form from renal tubular cells that become separated from the originating nephron. In the end, slow progression of polycystic renal disease leads to </a:t>
            </a:r>
            <a:r>
              <a:rPr lang="en-US" sz="2800" b="1" i="0" u="none" strike="noStrike" baseline="0" dirty="0">
                <a:solidFill>
                  <a:srgbClr val="FF0000"/>
                </a:solidFill>
                <a:latin typeface="Times New Roman" panose="02020603050405020304" pitchFamily="18" charset="0"/>
                <a:cs typeface="Times New Roman" panose="02020603050405020304" pitchFamily="18" charset="0"/>
              </a:rPr>
              <a:t>renal failure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as a result of expansion of cysts with subsequent compression of surrounding parenchyma</a:t>
            </a:r>
            <a:r>
              <a:rPr lang="en-US" sz="280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and development of chronic interstitial lesions.</a:t>
            </a:r>
          </a:p>
          <a:p>
            <a:pPr marL="0" indent="0" algn="justLow">
              <a:buNone/>
            </a:pPr>
            <a:r>
              <a:rPr lang="en-US" sz="2800" b="1" dirty="0">
                <a:solidFill>
                  <a:srgbClr val="FF0000"/>
                </a:solidFill>
                <a:latin typeface="Times New Roman" panose="02020603050405020304" pitchFamily="18" charset="0"/>
                <a:cs typeface="Times New Roman" panose="02020603050405020304" pitchFamily="18" charset="0"/>
              </a:rPr>
              <a:t>Treatment options in veterinary patients are not widely reported.</a:t>
            </a:r>
          </a:p>
        </p:txBody>
      </p:sp>
    </p:spTree>
    <p:extLst>
      <p:ext uri="{BB962C8B-B14F-4D97-AF65-F5344CB8AC3E}">
        <p14:creationId xmlns:p14="http://schemas.microsoft.com/office/powerpoint/2010/main" val="427673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A738311F-71E9-8F7E-F96F-6E035CA45E60}"/>
              </a:ext>
            </a:extLst>
          </p:cNvPr>
          <p:cNvPicPr>
            <a:picLocks noGrp="1" noChangeAspect="1"/>
          </p:cNvPicPr>
          <p:nvPr>
            <p:ph idx="1"/>
          </p:nvPr>
        </p:nvPicPr>
        <p:blipFill>
          <a:blip r:embed="rId2"/>
          <a:stretch>
            <a:fillRect/>
          </a:stretch>
        </p:blipFill>
        <p:spPr>
          <a:xfrm>
            <a:off x="2880691" y="963451"/>
            <a:ext cx="6646767" cy="4931098"/>
          </a:xfrm>
          <a:prstGeom prst="rect">
            <a:avLst/>
          </a:prstGeom>
          <a:ln w="228600" cap="sq" cmpd="thickThin">
            <a:solidFill>
              <a:srgbClr val="000000"/>
            </a:solidFill>
            <a:prstDash val="solid"/>
            <a:miter lim="800000"/>
          </a:ln>
          <a:effectLst>
            <a:innerShdw blurRad="76200">
              <a:srgbClr val="000000"/>
            </a:innerShdw>
          </a:effectLst>
        </p:spPr>
      </p:pic>
      <p:sp>
        <p:nvSpPr>
          <p:cNvPr id="6" name="سهم: لأعلى 5">
            <a:extLst>
              <a:ext uri="{FF2B5EF4-FFF2-40B4-BE49-F238E27FC236}">
                <a16:creationId xmlns:a16="http://schemas.microsoft.com/office/drawing/2014/main" id="{7A06CB92-F370-2F87-257A-ABC310B40AA5}"/>
              </a:ext>
            </a:extLst>
          </p:cNvPr>
          <p:cNvSpPr/>
          <p:nvPr/>
        </p:nvSpPr>
        <p:spPr>
          <a:xfrm rot="3760754">
            <a:off x="7443799" y="2705818"/>
            <a:ext cx="380939" cy="1364511"/>
          </a:xfrm>
          <a:prstGeom prst="upArrow">
            <a:avLst>
              <a:gd name="adj1" fmla="val 38753"/>
              <a:gd name="adj2" fmla="val 102624"/>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44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125223A-7A08-B707-6D31-FFB26A77FC42}"/>
              </a:ext>
            </a:extLst>
          </p:cNvPr>
          <p:cNvSpPr>
            <a:spLocks noGrp="1"/>
          </p:cNvSpPr>
          <p:nvPr>
            <p:ph idx="1"/>
          </p:nvPr>
        </p:nvSpPr>
        <p:spPr>
          <a:xfrm>
            <a:off x="914400" y="685800"/>
            <a:ext cx="10132142" cy="5611761"/>
          </a:xfrm>
        </p:spPr>
        <p:txBody>
          <a:bodyPr>
            <a:normAutofit fontScale="92500" lnSpcReduction="10000"/>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Renal Calculi:</a:t>
            </a:r>
          </a:p>
          <a:p>
            <a:pPr marL="0" indent="0" algn="justLow">
              <a:buNone/>
            </a:pPr>
            <a:r>
              <a:rPr lang="en-US" sz="3000" dirty="0">
                <a:solidFill>
                  <a:schemeClr val="bg1"/>
                </a:solidFill>
                <a:latin typeface="Times New Roman" panose="02020603050405020304" pitchFamily="18" charset="0"/>
                <a:cs typeface="Times New Roman" panose="02020603050405020304" pitchFamily="18" charset="0"/>
              </a:rPr>
              <a:t>Renal calculi (</a:t>
            </a:r>
            <a:r>
              <a:rPr lang="en-US" sz="3000" b="1" dirty="0">
                <a:solidFill>
                  <a:srgbClr val="FF0000"/>
                </a:solidFill>
                <a:latin typeface="Times New Roman" panose="02020603050405020304" pitchFamily="18" charset="0"/>
                <a:cs typeface="Times New Roman" panose="02020603050405020304" pitchFamily="18" charset="0"/>
              </a:rPr>
              <a:t>nephroliths or renoliths</a:t>
            </a:r>
            <a:r>
              <a:rPr lang="en-US" sz="3000" dirty="0">
                <a:solidFill>
                  <a:schemeClr val="bg1"/>
                </a:solidFill>
                <a:latin typeface="Times New Roman" panose="02020603050405020304" pitchFamily="18" charset="0"/>
                <a:cs typeface="Times New Roman" panose="02020603050405020304" pitchFamily="18" charset="0"/>
              </a:rPr>
              <a:t>) form because of over saturation of urine with calculogenic substances. Plasma concentrations of calculogenic substances may be increased by a variety of causes such as </a:t>
            </a:r>
            <a:r>
              <a:rPr lang="en-US" sz="3000" b="1" dirty="0">
                <a:solidFill>
                  <a:srgbClr val="FF0000"/>
                </a:solidFill>
                <a:latin typeface="Times New Roman" panose="02020603050405020304" pitchFamily="18" charset="0"/>
                <a:cs typeface="Times New Roman" panose="02020603050405020304" pitchFamily="18" charset="0"/>
              </a:rPr>
              <a:t>1-</a:t>
            </a:r>
            <a:r>
              <a:rPr lang="en-US" sz="3000" dirty="0">
                <a:solidFill>
                  <a:schemeClr val="bg1"/>
                </a:solidFill>
                <a:latin typeface="Times New Roman" panose="02020603050405020304" pitchFamily="18" charset="0"/>
                <a:cs typeface="Times New Roman" panose="02020603050405020304" pitchFamily="18" charset="0"/>
              </a:rPr>
              <a:t>organ dysfunction (hyperammonemia secondary to liver disease or enzyme deficiency), </a:t>
            </a:r>
            <a:r>
              <a:rPr lang="en-US" sz="3000" b="1" dirty="0">
                <a:solidFill>
                  <a:srgbClr val="FF0000"/>
                </a:solidFill>
                <a:latin typeface="Times New Roman" panose="02020603050405020304" pitchFamily="18" charset="0"/>
                <a:cs typeface="Times New Roman" panose="02020603050405020304" pitchFamily="18" charset="0"/>
              </a:rPr>
              <a:t>2-</a:t>
            </a:r>
            <a:r>
              <a:rPr lang="en-US" sz="3000" dirty="0">
                <a:solidFill>
                  <a:schemeClr val="bg1"/>
                </a:solidFill>
                <a:latin typeface="Times New Roman" panose="02020603050405020304" pitchFamily="18" charset="0"/>
                <a:cs typeface="Times New Roman" panose="02020603050405020304" pitchFamily="18" charset="0"/>
              </a:rPr>
              <a:t>neoplasia (hypercalcemia secondary to parathyroid tumors or paraneoplastic syndrome), </a:t>
            </a:r>
            <a:r>
              <a:rPr lang="en-US" sz="3000" b="1" dirty="0">
                <a:solidFill>
                  <a:srgbClr val="FF0000"/>
                </a:solidFill>
                <a:latin typeface="Times New Roman" panose="02020603050405020304" pitchFamily="18" charset="0"/>
                <a:cs typeface="Times New Roman" panose="02020603050405020304" pitchFamily="18" charset="0"/>
              </a:rPr>
              <a:t>3-</a:t>
            </a:r>
            <a:r>
              <a:rPr lang="en-US" sz="3000" dirty="0">
                <a:solidFill>
                  <a:schemeClr val="bg1"/>
                </a:solidFill>
                <a:latin typeface="Times New Roman" panose="02020603050405020304" pitchFamily="18" charset="0"/>
                <a:cs typeface="Times New Roman" panose="02020603050405020304" pitchFamily="18" charset="0"/>
              </a:rPr>
              <a:t>increased calcium intake, drugs, </a:t>
            </a:r>
            <a:r>
              <a:rPr lang="en-US" sz="3000" b="1" dirty="0">
                <a:solidFill>
                  <a:srgbClr val="FF0000"/>
                </a:solidFill>
                <a:latin typeface="Times New Roman" panose="02020603050405020304" pitchFamily="18" charset="0"/>
                <a:cs typeface="Times New Roman" panose="02020603050405020304" pitchFamily="18" charset="0"/>
              </a:rPr>
              <a:t>4-</a:t>
            </a:r>
            <a:r>
              <a:rPr lang="en-US" sz="3000" dirty="0">
                <a:solidFill>
                  <a:schemeClr val="bg1"/>
                </a:solidFill>
                <a:latin typeface="Times New Roman" panose="02020603050405020304" pitchFamily="18" charset="0"/>
                <a:cs typeface="Times New Roman" panose="02020603050405020304" pitchFamily="18" charset="0"/>
              </a:rPr>
              <a:t>increased intestinal absorption, </a:t>
            </a:r>
            <a:r>
              <a:rPr lang="en-US" sz="3000" b="1" dirty="0">
                <a:solidFill>
                  <a:srgbClr val="FF0000"/>
                </a:solidFill>
                <a:latin typeface="Times New Roman" panose="02020603050405020304" pitchFamily="18" charset="0"/>
                <a:cs typeface="Times New Roman" panose="02020603050405020304" pitchFamily="18" charset="0"/>
              </a:rPr>
              <a:t>5-</a:t>
            </a:r>
            <a:r>
              <a:rPr lang="en-US" sz="3000" dirty="0">
                <a:solidFill>
                  <a:schemeClr val="bg1"/>
                </a:solidFill>
                <a:latin typeface="Times New Roman" panose="02020603050405020304" pitchFamily="18" charset="0"/>
                <a:cs typeface="Times New Roman" panose="02020603050405020304" pitchFamily="18" charset="0"/>
              </a:rPr>
              <a:t>impaired renal reabsorption. The </a:t>
            </a:r>
            <a:r>
              <a:rPr lang="en-US" sz="3000" b="1" dirty="0">
                <a:solidFill>
                  <a:srgbClr val="FF0000"/>
                </a:solidFill>
                <a:latin typeface="Times New Roman" panose="02020603050405020304" pitchFamily="18" charset="0"/>
                <a:cs typeface="Times New Roman" panose="02020603050405020304" pitchFamily="18" charset="0"/>
              </a:rPr>
              <a:t>incidence</a:t>
            </a:r>
            <a:r>
              <a:rPr lang="en-US" sz="3000" dirty="0">
                <a:solidFill>
                  <a:schemeClr val="bg1"/>
                </a:solidFill>
                <a:latin typeface="Times New Roman" panose="02020603050405020304" pitchFamily="18" charset="0"/>
                <a:cs typeface="Times New Roman" panose="02020603050405020304" pitchFamily="18" charset="0"/>
              </a:rPr>
              <a:t> of nephroliths is increasing in dogs and cats, and the presence of renal calculi has been one of the most frequent reasons for performing renal surgery. Most  calculi are composed of calcium salts (</a:t>
            </a:r>
            <a:r>
              <a:rPr lang="en-US" sz="3000" b="1" dirty="0">
                <a:solidFill>
                  <a:srgbClr val="FF0000"/>
                </a:solidFill>
                <a:latin typeface="Times New Roman" panose="02020603050405020304" pitchFamily="18" charset="0"/>
                <a:cs typeface="Times New Roman" panose="02020603050405020304" pitchFamily="18" charset="0"/>
              </a:rPr>
              <a:t>calcium oxalates, calcium phosphates</a:t>
            </a:r>
            <a:r>
              <a:rPr lang="en-US" sz="3000" dirty="0">
                <a:solidFill>
                  <a:schemeClr val="bg1"/>
                </a:solidFill>
                <a:latin typeface="Times New Roman" panose="02020603050405020304" pitchFamily="18" charset="0"/>
                <a:cs typeface="Times New Roman" panose="02020603050405020304" pitchFamily="18" charset="0"/>
              </a:rPr>
              <a:t>)</a:t>
            </a:r>
          </a:p>
          <a:p>
            <a:pPr marL="0" indent="0">
              <a:buNone/>
            </a:pP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26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B20AC760-17F5-A95B-1B25-7C67AF0D1BA2}"/>
              </a:ext>
            </a:extLst>
          </p:cNvPr>
          <p:cNvPicPr>
            <a:picLocks noGrp="1" noChangeAspect="1"/>
          </p:cNvPicPr>
          <p:nvPr>
            <p:ph idx="1"/>
          </p:nvPr>
        </p:nvPicPr>
        <p:blipFill>
          <a:blip r:embed="rId2"/>
          <a:stretch>
            <a:fillRect/>
          </a:stretch>
        </p:blipFill>
        <p:spPr>
          <a:xfrm rot="16200000">
            <a:off x="3682288" y="224142"/>
            <a:ext cx="4827423" cy="64097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7454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B0201D7-54D9-F1E2-BDEC-87D4600E0E80}"/>
              </a:ext>
            </a:extLst>
          </p:cNvPr>
          <p:cNvSpPr>
            <a:spLocks noGrp="1"/>
          </p:cNvSpPr>
          <p:nvPr>
            <p:ph idx="1"/>
          </p:nvPr>
        </p:nvSpPr>
        <p:spPr>
          <a:xfrm>
            <a:off x="995951" y="814848"/>
            <a:ext cx="10200098" cy="5228303"/>
          </a:xfrm>
        </p:spPr>
        <p:txBody>
          <a:bodyPr>
            <a:normAutofit/>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Clinical Findings:</a:t>
            </a:r>
          </a:p>
          <a:p>
            <a:pPr marL="0" indent="0" algn="justLow">
              <a:buNone/>
            </a:pPr>
            <a:r>
              <a:rPr lang="en-US" sz="2800" dirty="0">
                <a:solidFill>
                  <a:schemeClr val="bg1"/>
                </a:solidFill>
                <a:latin typeface="Times New Roman" panose="02020603050405020304" pitchFamily="18" charset="0"/>
                <a:cs typeface="Times New Roman" panose="02020603050405020304" pitchFamily="18" charset="0"/>
              </a:rPr>
              <a:t>Clinical signs of nephrolithiasis may be absent or nonspecific (e.g., vomiting, lethargy, anorexia). </a:t>
            </a:r>
          </a:p>
          <a:p>
            <a:pPr marL="0" indent="0">
              <a:buNone/>
            </a:pPr>
            <a:r>
              <a:rPr lang="en-US" sz="2800" b="1" dirty="0">
                <a:solidFill>
                  <a:srgbClr val="FF0000"/>
                </a:solidFill>
                <a:latin typeface="Times New Roman" panose="02020603050405020304" pitchFamily="18" charset="0"/>
                <a:cs typeface="Times New Roman" panose="02020603050405020304" pitchFamily="18" charset="0"/>
              </a:rPr>
              <a:t>Other clinical findings include: </a:t>
            </a:r>
          </a:p>
          <a:p>
            <a:pPr marL="0" indent="0" algn="justLow">
              <a:buNone/>
            </a:pPr>
            <a:r>
              <a:rPr lang="en-US" sz="2800" dirty="0">
                <a:solidFill>
                  <a:schemeClr val="bg1"/>
                </a:solidFill>
                <a:latin typeface="Times New Roman" panose="02020603050405020304" pitchFamily="18" charset="0"/>
                <a:cs typeface="Times New Roman" panose="02020603050405020304" pitchFamily="18" charset="0"/>
              </a:rPr>
              <a:t>renomegaly, nonpainful hematuria, pyelonephritis, primary renal failure, and nonspecific abdominal pain (</a:t>
            </a:r>
            <a:r>
              <a:rPr lang="en-US" sz="2800" b="1" dirty="0">
                <a:solidFill>
                  <a:srgbClr val="FF0000"/>
                </a:solidFill>
                <a:latin typeface="Times New Roman" panose="02020603050405020304" pitchFamily="18" charset="0"/>
                <a:cs typeface="Times New Roman" panose="02020603050405020304" pitchFamily="18" charset="0"/>
              </a:rPr>
              <a:t>renal colic</a:t>
            </a:r>
            <a:r>
              <a:rPr lang="en-US" sz="2800" dirty="0">
                <a:solidFill>
                  <a:schemeClr val="bg1"/>
                </a:solidFill>
                <a:latin typeface="Times New Roman" panose="02020603050405020304" pitchFamily="18" charset="0"/>
                <a:cs typeface="Times New Roman" panose="02020603050405020304" pitchFamily="18" charset="0"/>
              </a:rPr>
              <a:t>).Changes on blood work are usually mild or absent unless obstruction, pyelonephritis. Abnormalities on urinalysis may include hematuria, pyuria,  or crystalluria. Urine cultures often have no growth</a:t>
            </a:r>
            <a:r>
              <a:rPr 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9080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4757ED7-2297-A63B-610D-FA2FE5C90AEF}"/>
              </a:ext>
            </a:extLst>
          </p:cNvPr>
          <p:cNvSpPr>
            <a:spLocks noGrp="1"/>
          </p:cNvSpPr>
          <p:nvPr>
            <p:ph idx="1"/>
          </p:nvPr>
        </p:nvSpPr>
        <p:spPr>
          <a:xfrm>
            <a:off x="684212" y="685800"/>
            <a:ext cx="10509814" cy="5626510"/>
          </a:xfrm>
        </p:spPr>
        <p:txBody>
          <a:bodyPr>
            <a:normAutofit fontScale="92500" lnSpcReduction="10000"/>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Treatment:</a:t>
            </a:r>
          </a:p>
          <a:p>
            <a:pPr marL="0" indent="0" algn="justLow">
              <a:buNone/>
            </a:pPr>
            <a:r>
              <a:rPr lang="en-US" sz="2800" dirty="0">
                <a:solidFill>
                  <a:schemeClr val="bg1"/>
                </a:solidFill>
                <a:latin typeface="Times New Roman" panose="02020603050405020304" pitchFamily="18" charset="0"/>
                <a:cs typeface="Times New Roman" panose="02020603050405020304" pitchFamily="18" charset="0"/>
              </a:rPr>
              <a:t>Nephroliths are most commonly composed of calcium oxalate and cannot be dissolved with medical protocols. Advanced treatment should be considered if nephroliths are causing obstruction that decreases renal function; associated with severe hematuria, pain, or persistent urinary tract infection; or increasing in size and damaging renal tissue despite appropriate medical therapy.</a:t>
            </a:r>
          </a:p>
          <a:p>
            <a:pPr marL="0" indent="0" algn="justLow">
              <a:buNone/>
            </a:pPr>
            <a:r>
              <a:rPr lang="en-US" sz="2800" b="1" dirty="0">
                <a:solidFill>
                  <a:srgbClr val="FF0000"/>
                </a:solidFill>
                <a:latin typeface="Times New Roman" panose="02020603050405020304" pitchFamily="18" charset="0"/>
                <a:cs typeface="Times New Roman" panose="02020603050405020304" pitchFamily="18" charset="0"/>
              </a:rPr>
              <a:t>Treatment options for stone removal include:</a:t>
            </a:r>
          </a:p>
          <a:p>
            <a:pPr marL="0" indent="0" algn="justLow">
              <a:buNone/>
            </a:pPr>
            <a:r>
              <a:rPr lang="en-US" sz="2800" b="1" dirty="0">
                <a:solidFill>
                  <a:schemeClr val="bg1"/>
                </a:solidFill>
                <a:latin typeface="Times New Roman" panose="02020603050405020304" pitchFamily="18" charset="0"/>
                <a:cs typeface="Times New Roman" panose="02020603050405020304" pitchFamily="18" charset="0"/>
              </a:rPr>
              <a:t>1-Lithotripsy.</a:t>
            </a:r>
          </a:p>
          <a:p>
            <a:pPr marL="0" indent="0" algn="justLow">
              <a:buNone/>
            </a:pPr>
            <a:r>
              <a:rPr lang="en-US" sz="2800" b="1" dirty="0">
                <a:solidFill>
                  <a:schemeClr val="bg1"/>
                </a:solidFill>
                <a:latin typeface="Times New Roman" panose="02020603050405020304" pitchFamily="18" charset="0"/>
                <a:cs typeface="Times New Roman" panose="02020603050405020304" pitchFamily="18" charset="0"/>
              </a:rPr>
              <a:t>2-Nephrotomy.  </a:t>
            </a:r>
          </a:p>
          <a:p>
            <a:pPr marL="0" indent="0" algn="justLow">
              <a:buNone/>
            </a:pPr>
            <a:r>
              <a:rPr lang="en-US" sz="2800" b="1" dirty="0">
                <a:solidFill>
                  <a:schemeClr val="bg1"/>
                </a:solidFill>
                <a:latin typeface="Times New Roman" panose="02020603050405020304" pitchFamily="18" charset="0"/>
                <a:cs typeface="Times New Roman" panose="02020603050405020304" pitchFamily="18" charset="0"/>
              </a:rPr>
              <a:t>3-Pyelolithotomy. </a:t>
            </a:r>
          </a:p>
          <a:p>
            <a:pPr marL="0" indent="0" algn="justLow">
              <a:buNone/>
            </a:pPr>
            <a:r>
              <a:rPr lang="en-US" sz="2800" b="1" dirty="0">
                <a:solidFill>
                  <a:schemeClr val="bg1"/>
                </a:solidFill>
                <a:latin typeface="Times New Roman" panose="02020603050405020304" pitchFamily="18" charset="0"/>
                <a:cs typeface="Times New Roman" panose="02020603050405020304" pitchFamily="18" charset="0"/>
              </a:rPr>
              <a:t>4-Nephrectomy: </a:t>
            </a:r>
            <a:r>
              <a:rPr lang="en-US" sz="2800" dirty="0">
                <a:solidFill>
                  <a:schemeClr val="bg1"/>
                </a:solidFill>
                <a:latin typeface="Times New Roman" panose="02020603050405020304" pitchFamily="18" charset="0"/>
                <a:cs typeface="Times New Roman" panose="02020603050405020304" pitchFamily="18" charset="0"/>
              </a:rPr>
              <a:t>should be considered in animals with a unilateral severely hydronephrotic, infected, or nonfunctional kidney.</a:t>
            </a:r>
          </a:p>
        </p:txBody>
      </p:sp>
    </p:spTree>
    <p:extLst>
      <p:ext uri="{BB962C8B-B14F-4D97-AF65-F5344CB8AC3E}">
        <p14:creationId xmlns:p14="http://schemas.microsoft.com/office/powerpoint/2010/main" val="11319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5650DBB-C7FE-930A-DCDF-E38921E97089}"/>
              </a:ext>
            </a:extLst>
          </p:cNvPr>
          <p:cNvSpPr>
            <a:spLocks noGrp="1"/>
          </p:cNvSpPr>
          <p:nvPr>
            <p:ph idx="1"/>
          </p:nvPr>
        </p:nvSpPr>
        <p:spPr>
          <a:xfrm>
            <a:off x="684211" y="685800"/>
            <a:ext cx="10568807" cy="5257800"/>
          </a:xfrm>
        </p:spPr>
        <p:txBody>
          <a:bodyPr>
            <a:normAutofit/>
          </a:bodyPr>
          <a:lstStyle/>
          <a:p>
            <a:pPr marL="0" indent="0" algn="justLow">
              <a:buNone/>
            </a:pPr>
            <a:r>
              <a:rPr lang="en-US" sz="2800" b="1" dirty="0">
                <a:solidFill>
                  <a:srgbClr val="FF0000"/>
                </a:solidFill>
                <a:latin typeface="Times New Roman" panose="02020603050405020304" pitchFamily="18" charset="0"/>
                <a:cs typeface="Times New Roman" panose="02020603050405020304" pitchFamily="18" charset="0"/>
              </a:rPr>
              <a:t>Renal Neoplasia:</a:t>
            </a:r>
          </a:p>
          <a:p>
            <a:pPr marL="0" indent="0" algn="justLow">
              <a:buNone/>
            </a:pPr>
            <a:r>
              <a:rPr lang="en-US" sz="2800" b="1" dirty="0">
                <a:solidFill>
                  <a:srgbClr val="FF0000"/>
                </a:solidFill>
                <a:latin typeface="Times New Roman" panose="02020603050405020304" pitchFamily="18" charset="0"/>
                <a:cs typeface="Times New Roman" panose="02020603050405020304" pitchFamily="18" charset="0"/>
              </a:rPr>
              <a:t>Types of Neoplasia:</a:t>
            </a:r>
          </a:p>
          <a:p>
            <a:pPr marL="0" indent="0" algn="justLow">
              <a:buNone/>
            </a:pPr>
            <a:r>
              <a:rPr lang="en-US" sz="2600" dirty="0">
                <a:solidFill>
                  <a:schemeClr val="bg1"/>
                </a:solidFill>
                <a:latin typeface="Times New Roman" panose="02020603050405020304" pitchFamily="18" charset="0"/>
                <a:cs typeface="Times New Roman" panose="02020603050405020304" pitchFamily="18" charset="0"/>
              </a:rPr>
              <a:t>Primary renal tumors are uncommon in dogs and cats, less than </a:t>
            </a:r>
            <a:r>
              <a:rPr lang="en-US" sz="2600" b="1" dirty="0">
                <a:solidFill>
                  <a:srgbClr val="FF0000"/>
                </a:solidFill>
                <a:latin typeface="Times New Roman" panose="02020603050405020304" pitchFamily="18" charset="0"/>
                <a:cs typeface="Times New Roman" panose="02020603050405020304" pitchFamily="18" charset="0"/>
              </a:rPr>
              <a:t>2% </a:t>
            </a:r>
            <a:r>
              <a:rPr lang="en-US" sz="2600" dirty="0">
                <a:solidFill>
                  <a:schemeClr val="bg1"/>
                </a:solidFill>
                <a:latin typeface="Times New Roman" panose="02020603050405020304" pitchFamily="18" charset="0"/>
                <a:cs typeface="Times New Roman" panose="02020603050405020304" pitchFamily="18" charset="0"/>
              </a:rPr>
              <a:t>of all tumors; in some reports, </a:t>
            </a:r>
            <a:r>
              <a:rPr lang="en-US" sz="2600" b="1" dirty="0">
                <a:solidFill>
                  <a:srgbClr val="FF0000"/>
                </a:solidFill>
                <a:latin typeface="Times New Roman" panose="02020603050405020304" pitchFamily="18" charset="0"/>
                <a:cs typeface="Times New Roman" panose="02020603050405020304" pitchFamily="18" charset="0"/>
              </a:rPr>
              <a:t>metastatic</a:t>
            </a:r>
            <a:r>
              <a:rPr lang="en-US" sz="2600" dirty="0">
                <a:solidFill>
                  <a:schemeClr val="bg1"/>
                </a:solidFill>
                <a:latin typeface="Times New Roman" panose="02020603050405020304" pitchFamily="18" charset="0"/>
                <a:cs typeface="Times New Roman" panose="02020603050405020304" pitchFamily="18" charset="0"/>
              </a:rPr>
              <a:t> lesions to the kidney are more common. The majority of primary renal tumors are malignant. </a:t>
            </a:r>
            <a:r>
              <a:rPr lang="en-US" sz="2600" b="1" dirty="0">
                <a:solidFill>
                  <a:srgbClr val="FF0000"/>
                </a:solidFill>
                <a:latin typeface="Times New Roman" panose="02020603050405020304" pitchFamily="18" charset="0"/>
                <a:cs typeface="Times New Roman" panose="02020603050405020304" pitchFamily="18" charset="0"/>
              </a:rPr>
              <a:t>Lymphoma </a:t>
            </a:r>
            <a:r>
              <a:rPr lang="en-US" sz="2600" dirty="0">
                <a:solidFill>
                  <a:schemeClr val="bg1"/>
                </a:solidFill>
                <a:latin typeface="Times New Roman" panose="02020603050405020304" pitchFamily="18" charset="0"/>
                <a:cs typeface="Times New Roman" panose="02020603050405020304" pitchFamily="18" charset="0"/>
              </a:rPr>
              <a:t>is the most common renal tumor in </a:t>
            </a:r>
            <a:r>
              <a:rPr lang="en-US" sz="2600" b="1" dirty="0">
                <a:solidFill>
                  <a:srgbClr val="FF0000"/>
                </a:solidFill>
                <a:latin typeface="Times New Roman" panose="02020603050405020304" pitchFamily="18" charset="0"/>
                <a:cs typeface="Times New Roman" panose="02020603050405020304" pitchFamily="18" charset="0"/>
              </a:rPr>
              <a:t>cats</a:t>
            </a:r>
            <a:r>
              <a:rPr lang="en-US" sz="2600" dirty="0">
                <a:solidFill>
                  <a:schemeClr val="bg1"/>
                </a:solidFill>
                <a:latin typeface="Times New Roman" panose="02020603050405020304" pitchFamily="18" charset="0"/>
                <a:cs typeface="Times New Roman" panose="02020603050405020304" pitchFamily="18" charset="0"/>
              </a:rPr>
              <a:t> and can frequently be diagnosed with a fine-needle aspirate. Renal lymphoma can be very responsive to chemotherapy, and surgical excision may not be required. </a:t>
            </a:r>
            <a:r>
              <a:rPr lang="en-US" sz="2600" b="1" dirty="0">
                <a:solidFill>
                  <a:srgbClr val="FF0000"/>
                </a:solidFill>
                <a:latin typeface="Times New Roman" panose="02020603050405020304" pitchFamily="18" charset="0"/>
                <a:cs typeface="Times New Roman" panose="02020603050405020304" pitchFamily="18" charset="0"/>
              </a:rPr>
              <a:t>Renal cell carcinoma </a:t>
            </a:r>
            <a:r>
              <a:rPr lang="en-US" sz="2600" dirty="0">
                <a:solidFill>
                  <a:schemeClr val="bg1"/>
                </a:solidFill>
                <a:latin typeface="Times New Roman" panose="02020603050405020304" pitchFamily="18" charset="0"/>
                <a:cs typeface="Times New Roman" panose="02020603050405020304" pitchFamily="18" charset="0"/>
              </a:rPr>
              <a:t>is the most common kidney tumor in </a:t>
            </a:r>
            <a:r>
              <a:rPr lang="en-US" sz="2600" b="1" dirty="0">
                <a:solidFill>
                  <a:srgbClr val="FF0000"/>
                </a:solidFill>
                <a:latin typeface="Times New Roman" panose="02020603050405020304" pitchFamily="18" charset="0"/>
                <a:cs typeface="Times New Roman" panose="02020603050405020304" pitchFamily="18" charset="0"/>
              </a:rPr>
              <a:t>dogs</a:t>
            </a:r>
            <a:r>
              <a:rPr lang="en-US" sz="2600" b="1" dirty="0">
                <a:solidFill>
                  <a:schemeClr val="bg1"/>
                </a:solidFill>
                <a:latin typeface="Times New Roman" panose="02020603050405020304" pitchFamily="18" charset="0"/>
                <a:cs typeface="Times New Roman" panose="02020603050405020304" pitchFamily="18" charset="0"/>
              </a:rPr>
              <a:t>.</a:t>
            </a:r>
          </a:p>
          <a:p>
            <a:pPr marL="0" indent="0" algn="justLow">
              <a:buNone/>
            </a:pPr>
            <a:endParaRPr lang="en-US"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22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6CEF61FB-3F2B-608E-707E-C6C38BD95BA0}"/>
              </a:ext>
            </a:extLst>
          </p:cNvPr>
          <p:cNvPicPr>
            <a:picLocks noGrp="1" noChangeAspect="1"/>
          </p:cNvPicPr>
          <p:nvPr>
            <p:ph idx="1"/>
          </p:nvPr>
        </p:nvPicPr>
        <p:blipFill>
          <a:blip r:embed="rId2"/>
          <a:stretch>
            <a:fillRect/>
          </a:stretch>
        </p:blipFill>
        <p:spPr>
          <a:xfrm>
            <a:off x="2290916" y="1017946"/>
            <a:ext cx="7610167" cy="4822108"/>
          </a:xfrm>
          <a:prstGeom prst="rect">
            <a:avLst/>
          </a:prstGeom>
          <a:ln w="228600" cap="sq" cmpd="thickThin">
            <a:solidFill>
              <a:srgbClr val="000000"/>
            </a:solidFill>
            <a:prstDash val="solid"/>
            <a:miter lim="800000"/>
          </a:ln>
          <a:effectLst>
            <a:innerShdw blurRad="76200">
              <a:srgbClr val="000000"/>
            </a:innerShdw>
          </a:effectLst>
        </p:spPr>
      </p:pic>
      <p:sp>
        <p:nvSpPr>
          <p:cNvPr id="5" name="شكل بيضاوي 4">
            <a:extLst>
              <a:ext uri="{FF2B5EF4-FFF2-40B4-BE49-F238E27FC236}">
                <a16:creationId xmlns:a16="http://schemas.microsoft.com/office/drawing/2014/main" id="{9AA953E1-D463-995C-0243-BEBB38F897EF}"/>
              </a:ext>
            </a:extLst>
          </p:cNvPr>
          <p:cNvSpPr/>
          <p:nvPr/>
        </p:nvSpPr>
        <p:spPr>
          <a:xfrm>
            <a:off x="5239656" y="2079522"/>
            <a:ext cx="3048938" cy="2492477"/>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85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219B473-1ABF-3EA2-1F2B-F8E85FB626C7}"/>
              </a:ext>
            </a:extLst>
          </p:cNvPr>
          <p:cNvSpPr>
            <a:spLocks noGrp="1"/>
          </p:cNvSpPr>
          <p:nvPr>
            <p:ph idx="1"/>
          </p:nvPr>
        </p:nvSpPr>
        <p:spPr>
          <a:xfrm>
            <a:off x="767351" y="829597"/>
            <a:ext cx="10657298" cy="5198806"/>
          </a:xfrm>
        </p:spPr>
        <p:txBody>
          <a:bodyPr>
            <a:normAutofit/>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Clinical Findings:</a:t>
            </a:r>
          </a:p>
          <a:p>
            <a:pPr marL="0" indent="0" algn="justLow">
              <a:buNone/>
            </a:pPr>
            <a:r>
              <a:rPr lang="en-US" sz="2400" dirty="0">
                <a:solidFill>
                  <a:schemeClr val="bg1"/>
                </a:solidFill>
                <a:latin typeface="Times New Roman" panose="02020603050405020304" pitchFamily="18" charset="0"/>
                <a:cs typeface="Times New Roman" panose="02020603050405020304" pitchFamily="18" charset="0"/>
              </a:rPr>
              <a:t>Clinical findings in dogs with renal tumors are relatively nonspecific and may include hematuria, weight loss, lethargy, inappetence, or a palpable abdominal mass; all of these findings were reported in less than one third of affected animals. Abnormalities on urinalysis are more common, with hematuria reported in 57%, pyuria in 53%, proteinuria in 48%, and isosthenuria in 36%.</a:t>
            </a:r>
          </a:p>
          <a:p>
            <a:pPr marL="0" indent="0" algn="justLow">
              <a:buNone/>
            </a:pPr>
            <a:r>
              <a:rPr lang="en-US" sz="2800" b="1" dirty="0">
                <a:solidFill>
                  <a:srgbClr val="FF0000"/>
                </a:solidFill>
                <a:latin typeface="Times New Roman" panose="02020603050405020304" pitchFamily="18" charset="0"/>
                <a:cs typeface="Times New Roman" panose="02020603050405020304" pitchFamily="18" charset="0"/>
              </a:rPr>
              <a:t>Treatment:</a:t>
            </a:r>
          </a:p>
          <a:p>
            <a:pPr marL="0" indent="0" algn="justLow">
              <a:buNone/>
            </a:pPr>
            <a:r>
              <a:rPr lang="en-US" sz="2400" dirty="0">
                <a:solidFill>
                  <a:schemeClr val="bg1"/>
                </a:solidFill>
                <a:latin typeface="Times New Roman" panose="02020603050405020304" pitchFamily="18" charset="0"/>
                <a:cs typeface="Times New Roman" panose="02020603050405020304" pitchFamily="18" charset="0"/>
              </a:rPr>
              <a:t>Because of improved imaging technique , renal neoplasms are more frequently being detected as small, asymptomatic masses. Unilateral nephrectomy is the most common treatment for affected animals unless the other kidney is diseased.</a:t>
            </a:r>
          </a:p>
        </p:txBody>
      </p:sp>
    </p:spTree>
    <p:extLst>
      <p:ext uri="{BB962C8B-B14F-4D97-AF65-F5344CB8AC3E}">
        <p14:creationId xmlns:p14="http://schemas.microsoft.com/office/powerpoint/2010/main" val="246102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D09EA21-C719-01EA-0492-D7E35F444417}"/>
              </a:ext>
            </a:extLst>
          </p:cNvPr>
          <p:cNvSpPr>
            <a:spLocks noGrp="1"/>
          </p:cNvSpPr>
          <p:nvPr>
            <p:ph idx="1"/>
          </p:nvPr>
        </p:nvSpPr>
        <p:spPr>
          <a:xfrm>
            <a:off x="1025448" y="689487"/>
            <a:ext cx="10141104" cy="5479026"/>
          </a:xfrm>
        </p:spPr>
        <p:txBody>
          <a:bodyPr>
            <a:normAutofit/>
          </a:bodyPr>
          <a:lstStyle/>
          <a:p>
            <a:pPr marL="0" indent="0" algn="justLow">
              <a:buNone/>
            </a:pPr>
            <a:r>
              <a:rPr lang="en-US" sz="2800" b="1" dirty="0">
                <a:solidFill>
                  <a:srgbClr val="FF0000"/>
                </a:solidFill>
                <a:latin typeface="Times New Roman" panose="02020603050405020304" pitchFamily="18" charset="0"/>
                <a:cs typeface="Times New Roman" panose="02020603050405020304" pitchFamily="18" charset="0"/>
              </a:rPr>
              <a:t>Acquired Renal Cysts:</a:t>
            </a:r>
          </a:p>
          <a:p>
            <a:pPr marL="0" indent="0" algn="justLow">
              <a:buNone/>
            </a:pPr>
            <a:r>
              <a:rPr lang="en-US" sz="2400" dirty="0">
                <a:solidFill>
                  <a:schemeClr val="bg1"/>
                </a:solidFill>
                <a:latin typeface="Times New Roman" panose="02020603050405020304" pitchFamily="18" charset="0"/>
                <a:cs typeface="Times New Roman" panose="02020603050405020304" pitchFamily="18" charset="0"/>
              </a:rPr>
              <a:t>Renal cysts are epithelial-lined, fluid-filled cavities. Acquired cysts can be secondary to chronic nephropathies or may be incidental findings in healthy dogs. </a:t>
            </a:r>
          </a:p>
          <a:p>
            <a:pPr marL="0" indent="0" algn="justLow">
              <a:buNone/>
            </a:pPr>
            <a:r>
              <a:rPr lang="en-US" sz="2400" b="1" dirty="0">
                <a:solidFill>
                  <a:srgbClr val="FF0000"/>
                </a:solidFill>
                <a:latin typeface="Times New Roman" panose="02020603050405020304" pitchFamily="18" charset="0"/>
                <a:cs typeface="Times New Roman" panose="02020603050405020304" pitchFamily="18" charset="0"/>
              </a:rPr>
              <a:t>Clinical signs: </a:t>
            </a:r>
            <a:r>
              <a:rPr lang="en-US" sz="2400" dirty="0">
                <a:solidFill>
                  <a:schemeClr val="bg1"/>
                </a:solidFill>
                <a:latin typeface="Times New Roman" panose="02020603050405020304" pitchFamily="18" charset="0"/>
                <a:cs typeface="Times New Roman" panose="02020603050405020304" pitchFamily="18" charset="0"/>
              </a:rPr>
              <a:t>are usually related to renal failure, with abdominal pain not always recognized. Cysts were solitary, ranging in size from </a:t>
            </a:r>
            <a:r>
              <a:rPr lang="en-US" sz="2400" b="1" dirty="0">
                <a:solidFill>
                  <a:srgbClr val="FF0000"/>
                </a:solidFill>
                <a:latin typeface="Times New Roman" panose="02020603050405020304" pitchFamily="18" charset="0"/>
                <a:cs typeface="Times New Roman" panose="02020603050405020304" pitchFamily="18" charset="0"/>
              </a:rPr>
              <a:t>2.8 to 6.5 cm</a:t>
            </a:r>
            <a:r>
              <a:rPr lang="en-US" sz="2400" dirty="0">
                <a:solidFill>
                  <a:schemeClr val="bg1"/>
                </a:solidFill>
                <a:latin typeface="Times New Roman" panose="02020603050405020304" pitchFamily="18" charset="0"/>
                <a:cs typeface="Times New Roman" panose="02020603050405020304" pitchFamily="18" charset="0"/>
              </a:rPr>
              <a:t>. All affected dogs had systemic hypertension, with systolic blood pressures of 160 to 190 mm Hg. </a:t>
            </a:r>
          </a:p>
          <a:p>
            <a:pPr marL="0" indent="0" algn="justLow">
              <a:buNone/>
            </a:pPr>
            <a:r>
              <a:rPr lang="en-US" sz="2400" dirty="0">
                <a:solidFill>
                  <a:schemeClr val="bg1"/>
                </a:solidFill>
                <a:latin typeface="Times New Roman" panose="02020603050405020304" pitchFamily="18" charset="0"/>
                <a:cs typeface="Times New Roman" panose="02020603050405020304" pitchFamily="18" charset="0"/>
              </a:rPr>
              <a:t>Cysts were drained percutaneously in anesthetized dogs using a spinal needle inserted under ultrasound guidance. The cyst was then infused through the same spinal needle with </a:t>
            </a:r>
            <a:r>
              <a:rPr lang="en-US" sz="2400" b="1" dirty="0">
                <a:solidFill>
                  <a:srgbClr val="FF0000"/>
                </a:solidFill>
                <a:latin typeface="Times New Roman" panose="02020603050405020304" pitchFamily="18" charset="0"/>
                <a:cs typeface="Times New Roman" panose="02020603050405020304" pitchFamily="18" charset="0"/>
              </a:rPr>
              <a:t>95% ethanol</a:t>
            </a:r>
            <a:r>
              <a:rPr lang="en-US" sz="2400" dirty="0">
                <a:solidFill>
                  <a:schemeClr val="bg1"/>
                </a:solidFill>
                <a:latin typeface="Times New Roman" panose="02020603050405020304" pitchFamily="18" charset="0"/>
                <a:cs typeface="Times New Roman" panose="02020603050405020304" pitchFamily="18" charset="0"/>
              </a:rPr>
              <a:t>, using a volume equivalent to half of that removed.</a:t>
            </a:r>
          </a:p>
        </p:txBody>
      </p:sp>
    </p:spTree>
    <p:extLst>
      <p:ext uri="{BB962C8B-B14F-4D97-AF65-F5344CB8AC3E}">
        <p14:creationId xmlns:p14="http://schemas.microsoft.com/office/powerpoint/2010/main" val="285030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A98F5F7-0169-9BD5-2101-5A2F883C23CF}"/>
              </a:ext>
            </a:extLst>
          </p:cNvPr>
          <p:cNvSpPr>
            <a:spLocks noGrp="1"/>
          </p:cNvSpPr>
          <p:nvPr>
            <p:ph idx="1"/>
          </p:nvPr>
        </p:nvSpPr>
        <p:spPr>
          <a:xfrm>
            <a:off x="684211" y="685800"/>
            <a:ext cx="10937517" cy="5744497"/>
          </a:xfrm>
        </p:spPr>
        <p:txBody>
          <a:bodyPr>
            <a:normAutofit fontScale="32500" lnSpcReduction="20000"/>
          </a:bodyPr>
          <a:lstStyle/>
          <a:p>
            <a:pPr marL="0" indent="0">
              <a:buNone/>
            </a:pPr>
            <a:endParaRPr lang="en-US" sz="28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8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8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8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buNone/>
            </a:pPr>
            <a:r>
              <a:rPr lang="en-US" sz="7200" b="1" dirty="0">
                <a:solidFill>
                  <a:srgbClr val="FF0000"/>
                </a:solidFill>
                <a:latin typeface="Times New Roman" panose="02020603050405020304" pitchFamily="18" charset="0"/>
                <a:cs typeface="Times New Roman" panose="02020603050405020304" pitchFamily="18" charset="0"/>
              </a:rPr>
              <a:t>Urinary system: </a:t>
            </a:r>
          </a:p>
          <a:p>
            <a:pPr marL="0" indent="0" algn="justLow">
              <a:lnSpc>
                <a:spcPct val="170000"/>
              </a:lnSpc>
              <a:buNone/>
            </a:pPr>
            <a:r>
              <a:rPr lang="en-US" sz="7200" dirty="0">
                <a:solidFill>
                  <a:schemeClr val="bg1"/>
                </a:solidFill>
                <a:latin typeface="Times New Roman" panose="02020603050405020304" pitchFamily="18" charset="0"/>
                <a:cs typeface="Times New Roman" panose="02020603050405020304" pitchFamily="18" charset="0"/>
              </a:rPr>
              <a:t>The renal system consists of the </a:t>
            </a:r>
            <a:r>
              <a:rPr lang="en-US" sz="7200" b="1" dirty="0">
                <a:solidFill>
                  <a:srgbClr val="FF0000"/>
                </a:solidFill>
                <a:latin typeface="Times New Roman" panose="02020603050405020304" pitchFamily="18" charset="0"/>
                <a:cs typeface="Times New Roman" panose="02020603050405020304" pitchFamily="18" charset="0"/>
              </a:rPr>
              <a:t>two</a:t>
            </a:r>
            <a:r>
              <a:rPr lang="en-US" sz="7200" dirty="0">
                <a:solidFill>
                  <a:schemeClr val="bg1"/>
                </a:solidFill>
                <a:latin typeface="Times New Roman" panose="02020603050405020304" pitchFamily="18" charset="0"/>
                <a:cs typeface="Times New Roman" panose="02020603050405020304" pitchFamily="18" charset="0"/>
              </a:rPr>
              <a:t> </a:t>
            </a:r>
            <a:r>
              <a:rPr lang="en-US" sz="7200" b="1" dirty="0">
                <a:solidFill>
                  <a:srgbClr val="FF0000"/>
                </a:solidFill>
                <a:latin typeface="Times New Roman" panose="02020603050405020304" pitchFamily="18" charset="0"/>
                <a:cs typeface="Times New Roman" panose="02020603050405020304" pitchFamily="18" charset="0"/>
              </a:rPr>
              <a:t>kidney, two ureters, urinary bladder and the urethra</a:t>
            </a:r>
            <a:r>
              <a:rPr lang="en-US" sz="7200" dirty="0">
                <a:solidFill>
                  <a:schemeClr val="bg1"/>
                </a:solidFill>
                <a:latin typeface="Times New Roman" panose="02020603050405020304" pitchFamily="18" charset="0"/>
                <a:cs typeface="Times New Roman" panose="02020603050405020304" pitchFamily="18" charset="0"/>
              </a:rPr>
              <a:t>. The overall function of the system filters of fluid from renal blood flow which allows for toxins, metabolic waste products, and excess ion to be excreted while keeping essential substances in the blood. </a:t>
            </a:r>
          </a:p>
          <a:p>
            <a:pPr marL="0" indent="0" algn="justLow">
              <a:lnSpc>
                <a:spcPct val="170000"/>
              </a:lnSpc>
              <a:buNone/>
            </a:pPr>
            <a:r>
              <a:rPr lang="en-US" sz="7200" b="1" dirty="0">
                <a:solidFill>
                  <a:srgbClr val="FF0000"/>
                </a:solidFill>
                <a:latin typeface="Times New Roman" panose="02020603050405020304" pitchFamily="18" charset="0"/>
                <a:cs typeface="Times New Roman" panose="02020603050405020304" pitchFamily="18" charset="0"/>
              </a:rPr>
              <a:t>Renal Blood Flow:</a:t>
            </a:r>
          </a:p>
          <a:p>
            <a:pPr marL="0" indent="0" algn="justLow">
              <a:lnSpc>
                <a:spcPct val="170000"/>
              </a:lnSpc>
              <a:buNone/>
            </a:pPr>
            <a:r>
              <a:rPr lang="en-US" sz="7200" dirty="0">
                <a:solidFill>
                  <a:schemeClr val="bg1"/>
                </a:solidFill>
                <a:latin typeface="Times New Roman" panose="02020603050405020304" pitchFamily="18" charset="0"/>
                <a:cs typeface="Times New Roman" panose="02020603050405020304" pitchFamily="18" charset="0"/>
              </a:rPr>
              <a:t>The kidneys are estimated to receive around 25% of an animal’s cardiac output, or roughly 4 mL/min/g of renal tissue.</a:t>
            </a:r>
          </a:p>
          <a:p>
            <a:pPr marL="0" indent="0" algn="justLow">
              <a:lnSpc>
                <a:spcPct val="170000"/>
              </a:lnSpc>
              <a:buNone/>
            </a:pPr>
            <a:endParaRPr lang="en-US" sz="33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8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8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7668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3896F956-4533-94BB-1503-FB9F47815DD1}"/>
              </a:ext>
            </a:extLst>
          </p:cNvPr>
          <p:cNvPicPr>
            <a:picLocks noGrp="1" noChangeAspect="1"/>
          </p:cNvPicPr>
          <p:nvPr>
            <p:ph idx="1"/>
          </p:nvPr>
        </p:nvPicPr>
        <p:blipFill>
          <a:blip r:embed="rId2"/>
          <a:stretch>
            <a:fillRect/>
          </a:stretch>
        </p:blipFill>
        <p:spPr>
          <a:xfrm>
            <a:off x="2681748" y="1013363"/>
            <a:ext cx="6828504" cy="48312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18770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0101954-5603-1FDD-18C7-C754AE82E025}"/>
              </a:ext>
            </a:extLst>
          </p:cNvPr>
          <p:cNvSpPr>
            <a:spLocks noGrp="1"/>
          </p:cNvSpPr>
          <p:nvPr>
            <p:ph idx="1"/>
          </p:nvPr>
        </p:nvSpPr>
        <p:spPr>
          <a:xfrm>
            <a:off x="959080" y="652616"/>
            <a:ext cx="10273840" cy="5552768"/>
          </a:xfrm>
        </p:spPr>
        <p:txBody>
          <a:bodyPr>
            <a:normAutofit/>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Perirenal Pseudocysts:</a:t>
            </a:r>
          </a:p>
          <a:p>
            <a:pPr marL="0" indent="0" algn="justLow">
              <a:buNone/>
            </a:pPr>
            <a:r>
              <a:rPr lang="en-US" sz="2600" dirty="0">
                <a:solidFill>
                  <a:schemeClr val="bg1"/>
                </a:solidFill>
                <a:latin typeface="Times New Roman" panose="02020603050405020304" pitchFamily="18" charset="0"/>
                <a:cs typeface="Times New Roman" panose="02020603050405020304" pitchFamily="18" charset="0"/>
              </a:rPr>
              <a:t>A perirenal pseudocyst is a unilateral or bilateral fluid accumulation around the kidney; fluid is contained within a dense membrane of fibrous connective tissue. Most commonly, the fluid is a transudate or modified transudate that collects between the renal capsule and parenchyma. Affected cats frequently have increased </a:t>
            </a:r>
            <a:r>
              <a:rPr lang="en-US" sz="2600" b="1" dirty="0">
                <a:solidFill>
                  <a:srgbClr val="FF0000"/>
                </a:solidFill>
                <a:latin typeface="Times New Roman" panose="02020603050405020304" pitchFamily="18" charset="0"/>
                <a:cs typeface="Times New Roman" panose="02020603050405020304" pitchFamily="18" charset="0"/>
              </a:rPr>
              <a:t>creatinine</a:t>
            </a:r>
            <a:r>
              <a:rPr lang="en-US" sz="2600" dirty="0">
                <a:solidFill>
                  <a:schemeClr val="bg1"/>
                </a:solidFill>
                <a:latin typeface="Times New Roman" panose="02020603050405020304" pitchFamily="18" charset="0"/>
                <a:cs typeface="Times New Roman" panose="02020603050405020304" pitchFamily="18" charset="0"/>
              </a:rPr>
              <a:t> concentrations. The </a:t>
            </a:r>
            <a:r>
              <a:rPr lang="en-US" sz="2600" b="1" dirty="0">
                <a:solidFill>
                  <a:srgbClr val="FF0000"/>
                </a:solidFill>
                <a:latin typeface="Times New Roman" panose="02020603050405020304" pitchFamily="18" charset="0"/>
                <a:cs typeface="Times New Roman" panose="02020603050405020304" pitchFamily="18" charset="0"/>
              </a:rPr>
              <a:t>diagnosis</a:t>
            </a:r>
            <a:r>
              <a:rPr lang="en-US" sz="2600" dirty="0">
                <a:solidFill>
                  <a:schemeClr val="bg1"/>
                </a:solidFill>
                <a:latin typeface="Times New Roman" panose="02020603050405020304" pitchFamily="18" charset="0"/>
                <a:cs typeface="Times New Roman" panose="02020603050405020304" pitchFamily="18" charset="0"/>
              </a:rPr>
              <a:t> is based on </a:t>
            </a:r>
            <a:r>
              <a:rPr lang="en-US" sz="2600" b="1" dirty="0">
                <a:solidFill>
                  <a:srgbClr val="FF0000"/>
                </a:solidFill>
                <a:latin typeface="Times New Roman" panose="02020603050405020304" pitchFamily="18" charset="0"/>
                <a:cs typeface="Times New Roman" panose="02020603050405020304" pitchFamily="18" charset="0"/>
              </a:rPr>
              <a:t>ultrasonography</a:t>
            </a:r>
            <a:r>
              <a:rPr lang="en-US" sz="2600" dirty="0">
                <a:solidFill>
                  <a:schemeClr val="bg1"/>
                </a:solidFill>
                <a:latin typeface="Times New Roman" panose="02020603050405020304" pitchFamily="18" charset="0"/>
                <a:cs typeface="Times New Roman" panose="02020603050405020304" pitchFamily="18" charset="0"/>
              </a:rPr>
              <a:t> and analysis of </a:t>
            </a:r>
            <a:r>
              <a:rPr lang="en-US" sz="2600" b="1" dirty="0">
                <a:solidFill>
                  <a:srgbClr val="FF0000"/>
                </a:solidFill>
                <a:latin typeface="Times New Roman" panose="02020603050405020304" pitchFamily="18" charset="0"/>
                <a:cs typeface="Times New Roman" panose="02020603050405020304" pitchFamily="18" charset="0"/>
              </a:rPr>
              <a:t>aspirated</a:t>
            </a:r>
            <a:r>
              <a:rPr lang="en-US" sz="2600" dirty="0">
                <a:solidFill>
                  <a:schemeClr val="bg1"/>
                </a:solidFill>
                <a:latin typeface="Times New Roman" panose="02020603050405020304" pitchFamily="18" charset="0"/>
                <a:cs typeface="Times New Roman" panose="02020603050405020304" pitchFamily="18" charset="0"/>
              </a:rPr>
              <a:t> fluid. Perirenal pseudocysts are reported sporadically in cats and, although they have been linked with chronic renal disease (</a:t>
            </a:r>
            <a:r>
              <a:rPr lang="en-US" sz="2600" dirty="0">
                <a:solidFill>
                  <a:srgbClr val="FF0000"/>
                </a:solidFill>
                <a:latin typeface="Times New Roman" panose="02020603050405020304" pitchFamily="18" charset="0"/>
                <a:cs typeface="Times New Roman" panose="02020603050405020304" pitchFamily="18" charset="0"/>
              </a:rPr>
              <a:t>glomerulonephritis and interstitial nephritis</a:t>
            </a:r>
            <a:r>
              <a:rPr lang="en-US" sz="2600" dirty="0">
                <a:solidFill>
                  <a:schemeClr val="bg1"/>
                </a:solidFill>
                <a:latin typeface="Times New Roman" panose="02020603050405020304" pitchFamily="18" charset="0"/>
                <a:cs typeface="Times New Roman" panose="02020603050405020304" pitchFamily="18" charset="0"/>
              </a:rPr>
              <a:t>), the </a:t>
            </a:r>
            <a:r>
              <a:rPr lang="en-US" sz="2600" b="1" dirty="0">
                <a:solidFill>
                  <a:srgbClr val="FF0000"/>
                </a:solidFill>
                <a:latin typeface="Times New Roman" panose="02020603050405020304" pitchFamily="18" charset="0"/>
                <a:cs typeface="Times New Roman" panose="02020603050405020304" pitchFamily="18" charset="0"/>
              </a:rPr>
              <a:t>mechanism</a:t>
            </a:r>
            <a:r>
              <a:rPr lang="en-US" sz="2600" dirty="0">
                <a:solidFill>
                  <a:schemeClr val="bg1"/>
                </a:solidFill>
                <a:latin typeface="Times New Roman" panose="02020603050405020304" pitchFamily="18" charset="0"/>
                <a:cs typeface="Times New Roman" panose="02020603050405020304" pitchFamily="18" charset="0"/>
              </a:rPr>
              <a:t> of fluid accumulation is </a:t>
            </a:r>
            <a:r>
              <a:rPr lang="en-US" sz="2600" b="1" dirty="0">
                <a:solidFill>
                  <a:srgbClr val="FF0000"/>
                </a:solidFill>
                <a:latin typeface="Times New Roman" panose="02020603050405020304" pitchFamily="18" charset="0"/>
                <a:cs typeface="Times New Roman" panose="02020603050405020304" pitchFamily="18" charset="0"/>
              </a:rPr>
              <a:t>unknown</a:t>
            </a:r>
            <a:r>
              <a:rPr lang="en-US" sz="2600" dirty="0">
                <a:solidFill>
                  <a:schemeClr val="bg1"/>
                </a:solidFill>
                <a:latin typeface="Times New Roman" panose="02020603050405020304" pitchFamily="18" charset="0"/>
                <a:cs typeface="Times New Roman" panose="02020603050405020304" pitchFamily="18" charset="0"/>
              </a:rPr>
              <a:t>.</a:t>
            </a:r>
          </a:p>
          <a:p>
            <a:pPr marL="0" indent="0" algn="justLow">
              <a:buNone/>
            </a:pPr>
            <a:r>
              <a:rPr lang="en-US" sz="2600" b="1" dirty="0">
                <a:solidFill>
                  <a:srgbClr val="FF0000"/>
                </a:solidFill>
                <a:latin typeface="Times New Roman" panose="02020603050405020304" pitchFamily="18" charset="0"/>
                <a:cs typeface="Times New Roman" panose="02020603050405020304" pitchFamily="18" charset="0"/>
              </a:rPr>
              <a:t>Surgical</a:t>
            </a:r>
            <a:r>
              <a:rPr lang="en-US" sz="2600" dirty="0">
                <a:solidFill>
                  <a:schemeClr val="bg1"/>
                </a:solidFill>
                <a:latin typeface="Times New Roman" panose="02020603050405020304" pitchFamily="18" charset="0"/>
                <a:cs typeface="Times New Roman" panose="02020603050405020304" pitchFamily="18" charset="0"/>
              </a:rPr>
              <a:t> resection of the pseudocyst without nephrectomy did not prevent progression of renal disease.</a:t>
            </a:r>
          </a:p>
        </p:txBody>
      </p:sp>
    </p:spTree>
    <p:extLst>
      <p:ext uri="{BB962C8B-B14F-4D97-AF65-F5344CB8AC3E}">
        <p14:creationId xmlns:p14="http://schemas.microsoft.com/office/powerpoint/2010/main" val="419747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8EB6AACC-3DBC-8ABC-F1BB-93028B10B66F}"/>
              </a:ext>
            </a:extLst>
          </p:cNvPr>
          <p:cNvPicPr>
            <a:picLocks noGrp="1" noChangeAspect="1"/>
          </p:cNvPicPr>
          <p:nvPr>
            <p:ph idx="1"/>
          </p:nvPr>
        </p:nvPicPr>
        <p:blipFill>
          <a:blip r:embed="rId2"/>
          <a:stretch>
            <a:fillRect/>
          </a:stretch>
        </p:blipFill>
        <p:spPr>
          <a:xfrm>
            <a:off x="3055022" y="1123997"/>
            <a:ext cx="6081956" cy="461000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8865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3E71C09-38B6-AF91-4FAC-A3E912064E55}"/>
              </a:ext>
            </a:extLst>
          </p:cNvPr>
          <p:cNvSpPr>
            <a:spLocks noGrp="1"/>
          </p:cNvSpPr>
          <p:nvPr>
            <p:ph idx="1"/>
          </p:nvPr>
        </p:nvSpPr>
        <p:spPr>
          <a:xfrm>
            <a:off x="1018073" y="829597"/>
            <a:ext cx="10155853" cy="5198806"/>
          </a:xfrm>
        </p:spPr>
        <p:txBody>
          <a:bodyPr>
            <a:normAutofit/>
          </a:bodyPr>
          <a:lstStyle/>
          <a:p>
            <a:pPr marL="0" indent="0">
              <a:buNone/>
            </a:pPr>
            <a:r>
              <a:rPr lang="en-US" sz="2600" b="1" dirty="0">
                <a:solidFill>
                  <a:srgbClr val="FF0000"/>
                </a:solidFill>
                <a:latin typeface="Times New Roman" panose="02020603050405020304" pitchFamily="18" charset="0"/>
                <a:cs typeface="Times New Roman" panose="02020603050405020304" pitchFamily="18" charset="0"/>
              </a:rPr>
              <a:t>Renal Abscesses:</a:t>
            </a:r>
          </a:p>
          <a:p>
            <a:pPr marL="0" indent="0" algn="justLow">
              <a:buNone/>
            </a:pPr>
            <a:r>
              <a:rPr lang="en-US" sz="2600" dirty="0">
                <a:solidFill>
                  <a:schemeClr val="bg1"/>
                </a:solidFill>
                <a:latin typeface="Times New Roman" panose="02020603050405020304" pitchFamily="18" charset="0"/>
                <a:cs typeface="Times New Roman" panose="02020603050405020304" pitchFamily="18" charset="0"/>
              </a:rPr>
              <a:t>Renal abscesses are rare in dogs and have been reported in association with </a:t>
            </a:r>
            <a:r>
              <a:rPr lang="en-US" sz="2600" b="1" dirty="0">
                <a:solidFill>
                  <a:srgbClr val="FF0000"/>
                </a:solidFill>
                <a:latin typeface="Times New Roman" panose="02020603050405020304" pitchFamily="18" charset="0"/>
                <a:cs typeface="Times New Roman" panose="02020603050405020304" pitchFamily="18" charset="0"/>
              </a:rPr>
              <a:t>pyelonephritis</a:t>
            </a:r>
            <a:r>
              <a:rPr lang="en-US" sz="2600" dirty="0">
                <a:solidFill>
                  <a:schemeClr val="bg1"/>
                </a:solidFill>
                <a:latin typeface="Times New Roman" panose="02020603050405020304" pitchFamily="18" charset="0"/>
                <a:cs typeface="Times New Roman" panose="02020603050405020304" pitchFamily="18" charset="0"/>
              </a:rPr>
              <a:t>, </a:t>
            </a:r>
            <a:r>
              <a:rPr lang="en-US" sz="2600" b="1" dirty="0">
                <a:solidFill>
                  <a:srgbClr val="FF0000"/>
                </a:solidFill>
                <a:latin typeface="Times New Roman" panose="02020603050405020304" pitchFamily="18" charset="0"/>
                <a:cs typeface="Times New Roman" panose="02020603050405020304" pitchFamily="18" charset="0"/>
              </a:rPr>
              <a:t>nephrolithiasis</a:t>
            </a:r>
            <a:r>
              <a:rPr lang="en-US" sz="2600" dirty="0">
                <a:solidFill>
                  <a:schemeClr val="bg1"/>
                </a:solidFill>
                <a:latin typeface="Times New Roman" panose="02020603050405020304" pitchFamily="18" charset="0"/>
                <a:cs typeface="Times New Roman" panose="02020603050405020304" pitchFamily="18" charset="0"/>
              </a:rPr>
              <a:t>, </a:t>
            </a:r>
            <a:r>
              <a:rPr lang="en-US" sz="2600" b="1" dirty="0">
                <a:solidFill>
                  <a:srgbClr val="FF0000"/>
                </a:solidFill>
                <a:latin typeface="Times New Roman" panose="02020603050405020304" pitchFamily="18" charset="0"/>
                <a:cs typeface="Times New Roman" panose="02020603050405020304" pitchFamily="18" charset="0"/>
              </a:rPr>
              <a:t>renal biopsy</a:t>
            </a:r>
            <a:r>
              <a:rPr lang="en-US" sz="2600" dirty="0">
                <a:solidFill>
                  <a:schemeClr val="bg1"/>
                </a:solidFill>
                <a:latin typeface="Times New Roman" panose="02020603050405020304" pitchFamily="18" charset="0"/>
                <a:cs typeface="Times New Roman" panose="02020603050405020304" pitchFamily="18" charset="0"/>
              </a:rPr>
              <a:t>, and </a:t>
            </a:r>
            <a:r>
              <a:rPr lang="en-US" sz="2600" b="1" dirty="0">
                <a:solidFill>
                  <a:srgbClr val="FF0000"/>
                </a:solidFill>
                <a:latin typeface="Times New Roman" panose="02020603050405020304" pitchFamily="18" charset="0"/>
                <a:cs typeface="Times New Roman" panose="02020603050405020304" pitchFamily="18" charset="0"/>
              </a:rPr>
              <a:t>hyperadrenocorticism</a:t>
            </a:r>
            <a:r>
              <a:rPr lang="en-US" sz="2600" dirty="0">
                <a:solidFill>
                  <a:schemeClr val="bg1"/>
                </a:solidFill>
                <a:latin typeface="Times New Roman" panose="02020603050405020304" pitchFamily="18" charset="0"/>
                <a:cs typeface="Times New Roman" panose="02020603050405020304" pitchFamily="18" charset="0"/>
              </a:rPr>
              <a:t>. An abscess may develop within renal parenchyma or surrounding the kidney (</a:t>
            </a:r>
            <a:r>
              <a:rPr lang="en-US" sz="2600" b="1" dirty="0">
                <a:solidFill>
                  <a:srgbClr val="FF0000"/>
                </a:solidFill>
                <a:latin typeface="Times New Roman" panose="02020603050405020304" pitchFamily="18" charset="0"/>
                <a:cs typeface="Times New Roman" panose="02020603050405020304" pitchFamily="18" charset="0"/>
              </a:rPr>
              <a:t>perinephric abscessation</a:t>
            </a:r>
            <a:r>
              <a:rPr lang="en-US" sz="2600" dirty="0">
                <a:solidFill>
                  <a:schemeClr val="bg1"/>
                </a:solidFill>
                <a:latin typeface="Times New Roman" panose="02020603050405020304" pitchFamily="18" charset="0"/>
                <a:cs typeface="Times New Roman" panose="02020603050405020304" pitchFamily="18" charset="0"/>
              </a:rPr>
              <a:t>). The </a:t>
            </a:r>
            <a:r>
              <a:rPr lang="en-US" sz="2600" b="1" dirty="0">
                <a:solidFill>
                  <a:srgbClr val="FF0000"/>
                </a:solidFill>
                <a:latin typeface="Times New Roman" panose="02020603050405020304" pitchFamily="18" charset="0"/>
                <a:cs typeface="Times New Roman" panose="02020603050405020304" pitchFamily="18" charset="0"/>
              </a:rPr>
              <a:t>diagnosis</a:t>
            </a:r>
            <a:r>
              <a:rPr lang="en-US" sz="2600" dirty="0">
                <a:solidFill>
                  <a:schemeClr val="bg1"/>
                </a:solidFill>
                <a:latin typeface="Times New Roman" panose="02020603050405020304" pitchFamily="18" charset="0"/>
                <a:cs typeface="Times New Roman" panose="02020603050405020304" pitchFamily="18" charset="0"/>
              </a:rPr>
              <a:t> is made on ultrasonography with confirmation of the abscess based on </a:t>
            </a:r>
            <a:r>
              <a:rPr lang="en-US" sz="2600" b="1" dirty="0">
                <a:solidFill>
                  <a:srgbClr val="FF0000"/>
                </a:solidFill>
                <a:latin typeface="Times New Roman" panose="02020603050405020304" pitchFamily="18" charset="0"/>
                <a:cs typeface="Times New Roman" panose="02020603050405020304" pitchFamily="18" charset="0"/>
              </a:rPr>
              <a:t>fluid cytology </a:t>
            </a:r>
            <a:r>
              <a:rPr lang="en-US" sz="2600" dirty="0">
                <a:solidFill>
                  <a:schemeClr val="bg1"/>
                </a:solidFill>
                <a:latin typeface="Times New Roman" panose="02020603050405020304" pitchFamily="18" charset="0"/>
                <a:cs typeface="Times New Roman" panose="02020603050405020304" pitchFamily="18" charset="0"/>
              </a:rPr>
              <a:t>and culture. </a:t>
            </a:r>
          </a:p>
          <a:p>
            <a:pPr marL="0" indent="0" algn="justLow">
              <a:buNone/>
            </a:pPr>
            <a:r>
              <a:rPr lang="en-US" sz="2600" b="1" dirty="0">
                <a:solidFill>
                  <a:srgbClr val="FF0000"/>
                </a:solidFill>
                <a:latin typeface="Times New Roman" panose="02020603050405020304" pitchFamily="18" charset="0"/>
                <a:cs typeface="Times New Roman" panose="02020603050405020304" pitchFamily="18" charset="0"/>
              </a:rPr>
              <a:t>Treatment:</a:t>
            </a:r>
            <a:r>
              <a:rPr lang="en-US" sz="2600" dirty="0">
                <a:solidFill>
                  <a:schemeClr val="bg1"/>
                </a:solidFill>
                <a:latin typeface="Times New Roman" panose="02020603050405020304" pitchFamily="18" charset="0"/>
                <a:cs typeface="Times New Roman" panose="02020603050405020304" pitchFamily="18" charset="0"/>
              </a:rPr>
              <a:t> </a:t>
            </a:r>
          </a:p>
          <a:p>
            <a:pPr marL="0" indent="0" algn="justLow">
              <a:buNone/>
            </a:pPr>
            <a:r>
              <a:rPr lang="en-US" sz="2600" dirty="0">
                <a:solidFill>
                  <a:schemeClr val="bg1"/>
                </a:solidFill>
                <a:latin typeface="Times New Roman" panose="02020603050405020304" pitchFamily="18" charset="0"/>
                <a:cs typeface="Times New Roman" panose="02020603050405020304" pitchFamily="18" charset="0"/>
              </a:rPr>
              <a:t>Includes supportive care and </a:t>
            </a:r>
            <a:r>
              <a:rPr lang="en-US" sz="2600" b="1" dirty="0">
                <a:solidFill>
                  <a:srgbClr val="FF0000"/>
                </a:solidFill>
                <a:latin typeface="Times New Roman" panose="02020603050405020304" pitchFamily="18" charset="0"/>
                <a:cs typeface="Times New Roman" panose="02020603050405020304" pitchFamily="18" charset="0"/>
              </a:rPr>
              <a:t>nephrectomy</a:t>
            </a:r>
            <a:r>
              <a:rPr lang="en-US" sz="26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201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C409ED8-BDB0-6B27-D344-7EC759A4829C}"/>
              </a:ext>
            </a:extLst>
          </p:cNvPr>
          <p:cNvSpPr>
            <a:spLocks noGrp="1"/>
          </p:cNvSpPr>
          <p:nvPr>
            <p:ph idx="1"/>
          </p:nvPr>
        </p:nvSpPr>
        <p:spPr>
          <a:xfrm>
            <a:off x="936957" y="822222"/>
            <a:ext cx="10318085" cy="5372101"/>
          </a:xfrm>
        </p:spPr>
        <p:txBody>
          <a:bodyPr>
            <a:normAutofit lnSpcReduction="10000"/>
          </a:bodyPr>
          <a:lstStyle/>
          <a:p>
            <a:pPr marL="0" indent="0" algn="justLow">
              <a:buNone/>
            </a:pPr>
            <a:r>
              <a:rPr lang="en-US" sz="2800" b="1" dirty="0">
                <a:solidFill>
                  <a:srgbClr val="FF0000"/>
                </a:solidFill>
                <a:latin typeface="Times New Roman" panose="02020603050405020304" pitchFamily="18" charset="0"/>
                <a:cs typeface="Times New Roman" panose="02020603050405020304" pitchFamily="18" charset="0"/>
              </a:rPr>
              <a:t>Renal Trauma:</a:t>
            </a:r>
          </a:p>
          <a:p>
            <a:pPr marL="0" indent="0" algn="justLow">
              <a:buNone/>
            </a:pPr>
            <a:r>
              <a:rPr lang="en-US" sz="2800" dirty="0">
                <a:solidFill>
                  <a:schemeClr val="bg1"/>
                </a:solidFill>
                <a:latin typeface="Times New Roman" panose="02020603050405020304" pitchFamily="18" charset="0"/>
                <a:cs typeface="Times New Roman" panose="02020603050405020304" pitchFamily="18" charset="0"/>
              </a:rPr>
              <a:t>Reports of renal trauma are extremely rare in the veterinary. In one study, renal trauma was the cause of primary renal failure in only </a:t>
            </a:r>
            <a:r>
              <a:rPr lang="en-US" sz="2800" b="1" dirty="0">
                <a:solidFill>
                  <a:srgbClr val="FF0000"/>
                </a:solidFill>
                <a:latin typeface="Times New Roman" panose="02020603050405020304" pitchFamily="18" charset="0"/>
                <a:cs typeface="Times New Roman" panose="02020603050405020304" pitchFamily="18" charset="0"/>
              </a:rPr>
              <a:t>2.7% of 486 </a:t>
            </a:r>
            <a:r>
              <a:rPr lang="en-US" sz="2800" dirty="0">
                <a:solidFill>
                  <a:schemeClr val="bg1"/>
                </a:solidFill>
                <a:latin typeface="Times New Roman" panose="02020603050405020304" pitchFamily="18" charset="0"/>
                <a:cs typeface="Times New Roman" panose="02020603050405020304" pitchFamily="18" charset="0"/>
              </a:rPr>
              <a:t>dogs. The kidney, or its blood supply, can be injured by </a:t>
            </a:r>
            <a:r>
              <a:rPr lang="en-US" sz="2800" b="1" dirty="0">
                <a:solidFill>
                  <a:srgbClr val="FF0000"/>
                </a:solidFill>
                <a:latin typeface="Times New Roman" panose="02020603050405020304" pitchFamily="18" charset="0"/>
                <a:cs typeface="Times New Roman" panose="02020603050405020304" pitchFamily="18" charset="0"/>
              </a:rPr>
              <a:t>blunt trauma</a:t>
            </a:r>
            <a:r>
              <a:rPr lang="en-US" sz="2800" dirty="0">
                <a:solidFill>
                  <a:schemeClr val="bg1"/>
                </a:solidFill>
                <a:latin typeface="Times New Roman" panose="02020603050405020304" pitchFamily="18" charset="0"/>
                <a:cs typeface="Times New Roman" panose="02020603050405020304" pitchFamily="18" charset="0"/>
              </a:rPr>
              <a:t>, such as </a:t>
            </a:r>
            <a:r>
              <a:rPr lang="en-US" sz="2800" b="1" dirty="0">
                <a:solidFill>
                  <a:srgbClr val="FF0000"/>
                </a:solidFill>
                <a:latin typeface="Times New Roman" panose="02020603050405020304" pitchFamily="18" charset="0"/>
                <a:cs typeface="Times New Roman" panose="02020603050405020304" pitchFamily="18" charset="0"/>
              </a:rPr>
              <a:t>vehicular accidents, or by sharp penetration, animal bites</a:t>
            </a:r>
            <a:r>
              <a:rPr lang="en-US" sz="2800" dirty="0">
                <a:solidFill>
                  <a:schemeClr val="bg1"/>
                </a:solidFill>
                <a:latin typeface="Times New Roman" panose="02020603050405020304" pitchFamily="18" charset="0"/>
                <a:cs typeface="Times New Roman" panose="02020603050405020304" pitchFamily="18" charset="0"/>
              </a:rPr>
              <a:t>, or other implements. Trauma can result in </a:t>
            </a:r>
            <a:r>
              <a:rPr lang="en-US" sz="2800" b="1" dirty="0">
                <a:solidFill>
                  <a:srgbClr val="FF0000"/>
                </a:solidFill>
                <a:latin typeface="Times New Roman" panose="02020603050405020304" pitchFamily="18" charset="0"/>
                <a:cs typeface="Times New Roman" panose="02020603050405020304" pitchFamily="18" charset="0"/>
              </a:rPr>
              <a:t>capsular tears</a:t>
            </a:r>
            <a:r>
              <a:rPr lang="en-US" sz="2800" dirty="0">
                <a:solidFill>
                  <a:schemeClr val="bg1"/>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parenchymal fractures</a:t>
            </a:r>
            <a:r>
              <a:rPr lang="en-US" sz="2800" dirty="0">
                <a:solidFill>
                  <a:schemeClr val="bg1"/>
                </a:solidFill>
                <a:latin typeface="Times New Roman" panose="02020603050405020304" pitchFamily="18" charset="0"/>
                <a:cs typeface="Times New Roman" panose="02020603050405020304" pitchFamily="18" charset="0"/>
              </a:rPr>
              <a:t>, perirenal or renal </a:t>
            </a:r>
            <a:r>
              <a:rPr lang="en-US" sz="2800" b="1" dirty="0">
                <a:solidFill>
                  <a:srgbClr val="FF0000"/>
                </a:solidFill>
                <a:latin typeface="Times New Roman" panose="02020603050405020304" pitchFamily="18" charset="0"/>
                <a:cs typeface="Times New Roman" panose="02020603050405020304" pitchFamily="18" charset="0"/>
              </a:rPr>
              <a:t>hematomas</a:t>
            </a:r>
            <a:r>
              <a:rPr lang="en-US" sz="2800" dirty="0">
                <a:solidFill>
                  <a:schemeClr val="bg1"/>
                </a:solidFill>
                <a:latin typeface="Times New Roman" panose="02020603050405020304" pitchFamily="18" charset="0"/>
                <a:cs typeface="Times New Roman" panose="02020603050405020304" pitchFamily="18" charset="0"/>
              </a:rPr>
              <a:t>, crush injuries, </a:t>
            </a:r>
            <a:r>
              <a:rPr lang="en-US" sz="2800" b="1" dirty="0">
                <a:solidFill>
                  <a:srgbClr val="FF0000"/>
                </a:solidFill>
                <a:latin typeface="Times New Roman" panose="02020603050405020304" pitchFamily="18" charset="0"/>
                <a:cs typeface="Times New Roman" panose="02020603050405020304" pitchFamily="18" charset="0"/>
              </a:rPr>
              <a:t>vascular avulsion</a:t>
            </a:r>
            <a:r>
              <a:rPr lang="en-US" sz="2800" dirty="0">
                <a:solidFill>
                  <a:schemeClr val="bg1"/>
                </a:solidFill>
                <a:latin typeface="Times New Roman" panose="02020603050405020304" pitchFamily="18" charset="0"/>
                <a:cs typeface="Times New Roman" panose="02020603050405020304" pitchFamily="18" charset="0"/>
              </a:rPr>
              <a:t>, or </a:t>
            </a:r>
            <a:r>
              <a:rPr lang="en-US" sz="2800" b="1" dirty="0">
                <a:solidFill>
                  <a:srgbClr val="FF0000"/>
                </a:solidFill>
                <a:latin typeface="Times New Roman" panose="02020603050405020304" pitchFamily="18" charset="0"/>
                <a:cs typeface="Times New Roman" panose="02020603050405020304" pitchFamily="18" charset="0"/>
              </a:rPr>
              <a:t>renal prolapse</a:t>
            </a:r>
            <a:r>
              <a:rPr lang="en-US" sz="2800" dirty="0">
                <a:solidFill>
                  <a:schemeClr val="bg1"/>
                </a:solidFill>
                <a:latin typeface="Times New Roman" panose="02020603050405020304" pitchFamily="18" charset="0"/>
                <a:cs typeface="Times New Roman" panose="02020603050405020304" pitchFamily="18" charset="0"/>
              </a:rPr>
              <a:t>. Renal or renal vascular trauma is usually suspected based on </a:t>
            </a:r>
            <a:r>
              <a:rPr lang="en-US" sz="2800" b="1" dirty="0">
                <a:solidFill>
                  <a:srgbClr val="FF0000"/>
                </a:solidFill>
                <a:latin typeface="Times New Roman" panose="02020603050405020304" pitchFamily="18" charset="0"/>
                <a:cs typeface="Times New Roman" panose="02020603050405020304" pitchFamily="18" charset="0"/>
              </a:rPr>
              <a:t>clinical findings </a:t>
            </a:r>
            <a:r>
              <a:rPr lang="en-US" sz="2800" dirty="0">
                <a:solidFill>
                  <a:schemeClr val="bg1"/>
                </a:solidFill>
                <a:latin typeface="Times New Roman" panose="02020603050405020304" pitchFamily="18" charset="0"/>
                <a:cs typeface="Times New Roman" panose="02020603050405020304" pitchFamily="18" charset="0"/>
              </a:rPr>
              <a:t>of anemia, with or without renal azotemia, and retroperitoneal </a:t>
            </a:r>
            <a:r>
              <a:rPr lang="en-US" sz="2800" b="1" dirty="0">
                <a:solidFill>
                  <a:srgbClr val="FF0000"/>
                </a:solidFill>
                <a:latin typeface="Times New Roman" panose="02020603050405020304" pitchFamily="18" charset="0"/>
                <a:cs typeface="Times New Roman" panose="02020603050405020304" pitchFamily="18" charset="0"/>
              </a:rPr>
              <a:t>hemorrhage</a:t>
            </a:r>
            <a:r>
              <a:rPr lang="en-US" sz="2800" dirty="0">
                <a:solidFill>
                  <a:schemeClr val="bg1"/>
                </a:solidFill>
                <a:latin typeface="Times New Roman" panose="02020603050405020304" pitchFamily="18" charset="0"/>
                <a:cs typeface="Times New Roman" panose="02020603050405020304" pitchFamily="18" charset="0"/>
              </a:rPr>
              <a:t> detected by ultrasonography and verified with ultrasound-guided aspirates. Definitive </a:t>
            </a:r>
            <a:r>
              <a:rPr lang="en-US" sz="2800" b="1" dirty="0">
                <a:solidFill>
                  <a:srgbClr val="FF0000"/>
                </a:solidFill>
                <a:latin typeface="Times New Roman" panose="02020603050405020304" pitchFamily="18" charset="0"/>
                <a:cs typeface="Times New Roman" panose="02020603050405020304" pitchFamily="18" charset="0"/>
              </a:rPr>
              <a:t>diagnosis</a:t>
            </a:r>
            <a:r>
              <a:rPr lang="en-US" sz="2800" dirty="0">
                <a:solidFill>
                  <a:schemeClr val="bg1"/>
                </a:solidFill>
                <a:latin typeface="Times New Roman" panose="02020603050405020304" pitchFamily="18" charset="0"/>
                <a:cs typeface="Times New Roman" panose="02020603050405020304" pitchFamily="18" charset="0"/>
              </a:rPr>
              <a:t> may require contrast </a:t>
            </a:r>
            <a:r>
              <a:rPr lang="en-US" sz="2800" b="1" dirty="0">
                <a:solidFill>
                  <a:srgbClr val="FF0000"/>
                </a:solidFill>
                <a:latin typeface="Times New Roman" panose="02020603050405020304" pitchFamily="18" charset="0"/>
                <a:cs typeface="Times New Roman" panose="02020603050405020304" pitchFamily="18" charset="0"/>
              </a:rPr>
              <a:t>angiography</a:t>
            </a:r>
            <a:r>
              <a:rPr lang="en-US" sz="2800" dirty="0">
                <a:solidFill>
                  <a:schemeClr val="bg1"/>
                </a:solidFill>
                <a:latin typeface="Times New Roman" panose="02020603050405020304" pitchFamily="18" charset="0"/>
                <a:cs typeface="Times New Roman" panose="02020603050405020304" pitchFamily="18" charset="0"/>
              </a:rPr>
              <a:t> or exploratory laparotomy. </a:t>
            </a:r>
          </a:p>
        </p:txBody>
      </p:sp>
    </p:spTree>
    <p:extLst>
      <p:ext uri="{BB962C8B-B14F-4D97-AF65-F5344CB8AC3E}">
        <p14:creationId xmlns:p14="http://schemas.microsoft.com/office/powerpoint/2010/main" val="338806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394E61B8-7110-FC11-8589-29EF0476F9AE}"/>
              </a:ext>
            </a:extLst>
          </p:cNvPr>
          <p:cNvPicPr>
            <a:picLocks noGrp="1" noChangeAspect="1"/>
          </p:cNvPicPr>
          <p:nvPr>
            <p:ph idx="1"/>
          </p:nvPr>
        </p:nvPicPr>
        <p:blipFill>
          <a:blip r:embed="rId2"/>
          <a:stretch>
            <a:fillRect/>
          </a:stretch>
        </p:blipFill>
        <p:spPr>
          <a:xfrm>
            <a:off x="1863212" y="644549"/>
            <a:ext cx="8465575" cy="5568901"/>
          </a:xfrm>
          <a:prstGeom prst="rect">
            <a:avLst/>
          </a:prstGeom>
          <a:ln>
            <a:noFill/>
          </a:ln>
          <a:effectLst>
            <a:softEdge rad="112500"/>
          </a:effectLst>
        </p:spPr>
      </p:pic>
    </p:spTree>
    <p:extLst>
      <p:ext uri="{BB962C8B-B14F-4D97-AF65-F5344CB8AC3E}">
        <p14:creationId xmlns:p14="http://schemas.microsoft.com/office/powerpoint/2010/main" val="386418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1C2CCF-6D0B-174A-20B0-C243EFF8E13C}"/>
              </a:ext>
            </a:extLst>
          </p:cNvPr>
          <p:cNvSpPr>
            <a:spLocks noGrp="1"/>
          </p:cNvSpPr>
          <p:nvPr>
            <p:ph type="title"/>
          </p:nvPr>
        </p:nvSpPr>
        <p:spPr>
          <a:xfrm>
            <a:off x="713708" y="74832"/>
            <a:ext cx="10303336" cy="1146552"/>
          </a:xfrm>
        </p:spPr>
        <p:txBody>
          <a:bodyPr>
            <a:normAutofit/>
          </a:bodyPr>
          <a:lstStyle/>
          <a:p>
            <a:pPr algn="ctr"/>
            <a:r>
              <a:rPr lang="en-US" sz="4400" cap="none" dirty="0">
                <a:solidFill>
                  <a:srgbClr val="FF0000"/>
                </a:solidFill>
                <a:latin typeface="Algerian" panose="04020705040A02060702" pitchFamily="82" charset="0"/>
              </a:rPr>
              <a:t>Kidney </a:t>
            </a:r>
          </a:p>
        </p:txBody>
      </p:sp>
      <p:pic>
        <p:nvPicPr>
          <p:cNvPr id="5" name="عنصر نائب للمحتوى 4">
            <a:extLst>
              <a:ext uri="{FF2B5EF4-FFF2-40B4-BE49-F238E27FC236}">
                <a16:creationId xmlns:a16="http://schemas.microsoft.com/office/drawing/2014/main" id="{2DA762E2-CD9A-8255-920F-868EB8AA0DA5}"/>
              </a:ext>
            </a:extLst>
          </p:cNvPr>
          <p:cNvPicPr>
            <a:picLocks noGrp="1" noChangeAspect="1"/>
          </p:cNvPicPr>
          <p:nvPr>
            <p:ph idx="1"/>
          </p:nvPr>
        </p:nvPicPr>
        <p:blipFill>
          <a:blip r:embed="rId2"/>
          <a:stretch>
            <a:fillRect/>
          </a:stretch>
        </p:blipFill>
        <p:spPr>
          <a:xfrm>
            <a:off x="2324202" y="1401098"/>
            <a:ext cx="7543595" cy="480879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4728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3132BF-2BF1-BBED-FD73-8121491365AF}"/>
              </a:ext>
            </a:extLst>
          </p:cNvPr>
          <p:cNvSpPr>
            <a:spLocks noGrp="1"/>
          </p:cNvSpPr>
          <p:nvPr>
            <p:ph type="title"/>
          </p:nvPr>
        </p:nvSpPr>
        <p:spPr>
          <a:xfrm>
            <a:off x="890688" y="323919"/>
            <a:ext cx="9831387" cy="1268907"/>
          </a:xfrm>
        </p:spPr>
        <p:txBody>
          <a:bodyPr/>
          <a:lstStyle/>
          <a:p>
            <a:r>
              <a:rPr lang="en-US" sz="3600" b="0" i="0" u="none" strike="noStrike" cap="none" baseline="0" dirty="0">
                <a:solidFill>
                  <a:srgbClr val="FF0000"/>
                </a:solidFill>
                <a:latin typeface="Times New Roman" panose="02020603050405020304" pitchFamily="18" charset="0"/>
                <a:cs typeface="Times New Roman" panose="02020603050405020304" pitchFamily="18" charset="0"/>
              </a:rPr>
              <a:t>Abnormalities Of The Kidney</a:t>
            </a:r>
            <a:endParaRPr lang="en-US" cap="none"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24B08B5D-FAD3-A048-724A-7778918F952F}"/>
              </a:ext>
            </a:extLst>
          </p:cNvPr>
          <p:cNvSpPr>
            <a:spLocks noGrp="1"/>
          </p:cNvSpPr>
          <p:nvPr>
            <p:ph idx="1"/>
          </p:nvPr>
        </p:nvSpPr>
        <p:spPr>
          <a:xfrm>
            <a:off x="890689" y="1386348"/>
            <a:ext cx="10804782" cy="4763730"/>
          </a:xfrm>
        </p:spPr>
        <p:txBody>
          <a:bodyPr>
            <a:normAutofit/>
          </a:bodyPr>
          <a:lstStyle/>
          <a:p>
            <a:pPr marL="0" indent="0" algn="l">
              <a:buNone/>
            </a:pPr>
            <a:r>
              <a:rPr lang="en-US" sz="3200" b="1" i="0" u="none" strike="noStrike" baseline="0" dirty="0">
                <a:solidFill>
                  <a:srgbClr val="FF0000"/>
                </a:solidFill>
                <a:latin typeface="Times New Roman" panose="02020603050405020304" pitchFamily="18" charset="0"/>
                <a:cs typeface="Times New Roman" panose="02020603050405020304" pitchFamily="18" charset="0"/>
              </a:rPr>
              <a:t>Developmental Anomalies</a:t>
            </a:r>
          </a:p>
          <a:p>
            <a:pPr marL="0" indent="0" algn="l">
              <a:buNone/>
            </a:pPr>
            <a:r>
              <a:rPr lang="en-US" sz="3200" b="1" u="none" strike="noStrike" baseline="0" dirty="0">
                <a:solidFill>
                  <a:srgbClr val="FF0000"/>
                </a:solidFill>
                <a:latin typeface="Times New Roman" panose="02020603050405020304" pitchFamily="18" charset="0"/>
                <a:cs typeface="Times New Roman" panose="02020603050405020304" pitchFamily="18" charset="0"/>
              </a:rPr>
              <a:t>1-Renal Agenesis:</a:t>
            </a:r>
          </a:p>
          <a:p>
            <a:pPr marL="0" indent="0" algn="justLow">
              <a:buNone/>
            </a:pPr>
            <a:r>
              <a:rPr lang="en-US" sz="3200" b="0" i="0" u="none" strike="noStrike" baseline="0" dirty="0">
                <a:solidFill>
                  <a:srgbClr val="000000"/>
                </a:solidFill>
                <a:latin typeface="Times New Roman" panose="02020603050405020304" pitchFamily="18" charset="0"/>
                <a:cs typeface="Times New Roman" panose="02020603050405020304" pitchFamily="18" charset="0"/>
              </a:rPr>
              <a:t>Renal agenesis is often defined as the failure of one or both kidneys to develop. Because penetration of the ureteric bud into the metanephros is the stimulation for the formation of nephrons, true renal agenesis is not associated with the presence of a ureter.</a:t>
            </a:r>
            <a:r>
              <a:rPr lang="en-US" sz="1050" dirty="0">
                <a:solidFill>
                  <a:srgbClr val="0000FF"/>
                </a:solidFill>
                <a:latin typeface="Times New Roman" panose="02020603050405020304" pitchFamily="18" charset="0"/>
                <a:cs typeface="Times New Roman" panose="02020603050405020304" pitchFamily="18" charset="0"/>
              </a:rPr>
              <a:t> </a:t>
            </a:r>
            <a:r>
              <a:rPr lang="en-US" sz="3200" b="0" i="0" u="none" strike="noStrike" baseline="0" dirty="0">
                <a:solidFill>
                  <a:srgbClr val="000000"/>
                </a:solidFill>
                <a:latin typeface="Times New Roman" panose="02020603050405020304" pitchFamily="18" charset="0"/>
                <a:cs typeface="Times New Roman" panose="02020603050405020304" pitchFamily="18" charset="0"/>
              </a:rPr>
              <a:t>If the kidney is absent but the ureter is present, the condition is termed </a:t>
            </a:r>
            <a:r>
              <a:rPr lang="en-US" sz="3200" b="1" i="1" u="none" strike="noStrike" baseline="0" dirty="0">
                <a:solidFill>
                  <a:srgbClr val="FF0000"/>
                </a:solidFill>
                <a:latin typeface="Times New Roman" panose="02020603050405020304" pitchFamily="18" charset="0"/>
                <a:cs typeface="Times New Roman" panose="02020603050405020304" pitchFamily="18" charset="0"/>
              </a:rPr>
              <a:t>renal dysgenesis</a:t>
            </a:r>
            <a:r>
              <a:rPr lang="en-US" sz="3200" b="0" i="0" u="none" strike="noStrike" baseline="0" dirty="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03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7E22109-F65A-6DDD-756A-C8DD96E756B3}"/>
              </a:ext>
            </a:extLst>
          </p:cNvPr>
          <p:cNvSpPr>
            <a:spLocks noGrp="1"/>
          </p:cNvSpPr>
          <p:nvPr>
            <p:ph idx="1"/>
          </p:nvPr>
        </p:nvSpPr>
        <p:spPr>
          <a:xfrm>
            <a:off x="920186" y="575188"/>
            <a:ext cx="10288588" cy="5442154"/>
          </a:xfrm>
        </p:spPr>
        <p:txBody>
          <a:bodyPr>
            <a:normAutofit/>
          </a:bodyPr>
          <a:lstStyle/>
          <a:p>
            <a:pPr marL="0" indent="0" algn="justLow">
              <a:buNone/>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Renal agenesis is a relatively uncommon condition but has been reported in a number of different species. The right kidney is more frequently reported to be absent compared with the left.</a:t>
            </a:r>
          </a:p>
          <a:p>
            <a:pPr marL="0" indent="0" algn="justLow">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lgn="justLow">
              <a:buNone/>
            </a:pPr>
            <a:endParaRPr lang="en-US" sz="2800" dirty="0">
              <a:latin typeface="Times New Roman" panose="02020603050405020304" pitchFamily="18" charset="0"/>
              <a:cs typeface="Times New Roman" panose="02020603050405020304" pitchFamily="18" charset="0"/>
            </a:endParaRPr>
          </a:p>
        </p:txBody>
      </p:sp>
      <p:pic>
        <p:nvPicPr>
          <p:cNvPr id="4" name="صورة 3">
            <a:extLst>
              <a:ext uri="{FF2B5EF4-FFF2-40B4-BE49-F238E27FC236}">
                <a16:creationId xmlns:a16="http://schemas.microsoft.com/office/drawing/2014/main" id="{8B6EF65E-9761-F3B3-5A5D-035F9C9CC266}"/>
              </a:ext>
            </a:extLst>
          </p:cNvPr>
          <p:cNvPicPr>
            <a:picLocks noChangeAspect="1"/>
          </p:cNvPicPr>
          <p:nvPr/>
        </p:nvPicPr>
        <p:blipFill>
          <a:blip r:embed="rId2"/>
          <a:srcRect b="2695"/>
          <a:stretch/>
        </p:blipFill>
        <p:spPr>
          <a:xfrm rot="16200000">
            <a:off x="4135696" y="1259756"/>
            <a:ext cx="3746090" cy="6300022"/>
          </a:xfrm>
          <a:prstGeom prst="rect">
            <a:avLst/>
          </a:prstGeom>
          <a:ln w="228600" cap="sq" cmpd="thickThin">
            <a:solidFill>
              <a:srgbClr val="000000"/>
            </a:solidFill>
            <a:prstDash val="solid"/>
            <a:miter lim="800000"/>
          </a:ln>
          <a:effectLst>
            <a:innerShdw blurRad="76200">
              <a:srgbClr val="000000"/>
            </a:innerShdw>
          </a:effectLst>
        </p:spPr>
      </p:pic>
      <p:sp>
        <p:nvSpPr>
          <p:cNvPr id="5" name="سهم: لأعلى 4">
            <a:extLst>
              <a:ext uri="{FF2B5EF4-FFF2-40B4-BE49-F238E27FC236}">
                <a16:creationId xmlns:a16="http://schemas.microsoft.com/office/drawing/2014/main" id="{7DF7D2B1-1B05-B23D-2EC4-BC0AB288DC01}"/>
              </a:ext>
            </a:extLst>
          </p:cNvPr>
          <p:cNvSpPr/>
          <p:nvPr/>
        </p:nvSpPr>
        <p:spPr>
          <a:xfrm rot="10800000">
            <a:off x="5258852" y="4409765"/>
            <a:ext cx="449943" cy="575189"/>
          </a:xfrm>
          <a:prstGeom prst="upArrow">
            <a:avLst>
              <a:gd name="adj1" fmla="val 30333"/>
              <a:gd name="adj2" fmla="val 43444"/>
            </a:avLst>
          </a:prstGeom>
          <a:solidFill>
            <a:srgbClr val="FFFF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51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47AC745-C93D-93D5-B193-BD3E4AFDF6DF}"/>
              </a:ext>
            </a:extLst>
          </p:cNvPr>
          <p:cNvSpPr>
            <a:spLocks noGrp="1"/>
          </p:cNvSpPr>
          <p:nvPr>
            <p:ph idx="1"/>
          </p:nvPr>
        </p:nvSpPr>
        <p:spPr>
          <a:xfrm>
            <a:off x="684211" y="604684"/>
            <a:ext cx="10524563" cy="5480938"/>
          </a:xfrm>
        </p:spPr>
        <p:txBody>
          <a:bodyPr>
            <a:normAutofit/>
          </a:bodyPr>
          <a:lstStyle/>
          <a:p>
            <a:pPr marL="0" indent="0" algn="l">
              <a:buNone/>
            </a:pPr>
            <a:r>
              <a:rPr lang="en-US" sz="3000" b="1" dirty="0">
                <a:solidFill>
                  <a:srgbClr val="FF0000"/>
                </a:solidFill>
                <a:latin typeface="Times New Roman" panose="02020603050405020304" pitchFamily="18" charset="0"/>
                <a:cs typeface="Times New Roman" panose="02020603050405020304" pitchFamily="18" charset="0"/>
              </a:rPr>
              <a:t>2-Renal Ectopia:</a:t>
            </a:r>
          </a:p>
          <a:p>
            <a:pPr marL="0" indent="0" algn="justLow">
              <a:buNone/>
            </a:pPr>
            <a:r>
              <a:rPr lang="en-US" sz="3200" b="0" i="0" u="none" strike="noStrike" baseline="0" dirty="0">
                <a:solidFill>
                  <a:srgbClr val="000000"/>
                </a:solidFill>
                <a:latin typeface="Times New Roman" panose="02020603050405020304" pitchFamily="18" charset="0"/>
                <a:cs typeface="Times New Roman" panose="02020603050405020304" pitchFamily="18" charset="0"/>
              </a:rPr>
              <a:t>The metanephros originates near the bifurcation of the aorta. As the lumbosacral region, the kidneys normally “ascend” from the pelvic region to the level of the thoracolumbar junction. Ectopic kidneys are usually found within the pelvic area, although they may be found anywhere along the normal path of ascension or even in the thorax.</a:t>
            </a:r>
            <a:r>
              <a:rPr lang="en-US" sz="1000" dirty="0">
                <a:solidFill>
                  <a:srgbClr val="0000FF"/>
                </a:solidFill>
                <a:latin typeface="Times New Roman" panose="02020603050405020304" pitchFamily="18" charset="0"/>
                <a:cs typeface="Times New Roman" panose="02020603050405020304" pitchFamily="18" charset="0"/>
              </a:rPr>
              <a:t> </a:t>
            </a:r>
            <a:r>
              <a:rPr lang="en-US" sz="3200" b="0" i="0" u="none" strike="noStrike" baseline="0" dirty="0">
                <a:solidFill>
                  <a:srgbClr val="000000"/>
                </a:solidFill>
                <a:latin typeface="Times New Roman" panose="02020603050405020304" pitchFamily="18" charset="0"/>
                <a:cs typeface="Times New Roman" panose="02020603050405020304" pitchFamily="18" charset="0"/>
              </a:rPr>
              <a:t>Ectopic kidneys should function normally and may be found during routine abdominal imaging or exploratory surgery.</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3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7E815DE-64B8-A15A-AA34-E174A5C67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210" y="803787"/>
            <a:ext cx="7461579" cy="525042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1236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319C166-95D6-5185-E7EF-E66F6BFEC3D2}"/>
              </a:ext>
            </a:extLst>
          </p:cNvPr>
          <p:cNvSpPr>
            <a:spLocks noGrp="1"/>
          </p:cNvSpPr>
          <p:nvPr>
            <p:ph idx="1"/>
          </p:nvPr>
        </p:nvSpPr>
        <p:spPr>
          <a:xfrm>
            <a:off x="684212" y="353961"/>
            <a:ext cx="10200098" cy="5707625"/>
          </a:xfrm>
        </p:spPr>
        <p:txBody>
          <a:bodyPr>
            <a:normAutofit/>
          </a:bodyPr>
          <a:lstStyle/>
          <a:p>
            <a:pPr marL="0" indent="0" algn="justLow">
              <a:buNone/>
            </a:pPr>
            <a:r>
              <a:rPr lang="en-US" sz="2800" b="1" dirty="0">
                <a:solidFill>
                  <a:srgbClr val="FF0000"/>
                </a:solidFill>
                <a:latin typeface="Times New Roman" panose="02020603050405020304" pitchFamily="18" charset="0"/>
                <a:cs typeface="Times New Roman" panose="02020603050405020304" pitchFamily="18" charset="0"/>
              </a:rPr>
              <a:t>3-Fused Kidney:</a:t>
            </a:r>
          </a:p>
          <a:p>
            <a:pPr marL="0" indent="0" algn="justLow">
              <a:buNone/>
            </a:pPr>
            <a:r>
              <a:rPr lang="en-US" sz="2800" dirty="0">
                <a:solidFill>
                  <a:schemeClr val="bg1"/>
                </a:solidFill>
                <a:latin typeface="Times New Roman" panose="02020603050405020304" pitchFamily="18" charset="0"/>
                <a:cs typeface="Times New Roman" panose="02020603050405020304" pitchFamily="18" charset="0"/>
              </a:rPr>
              <a:t>A fused single kidney results from convergence of the developing kidneys as they ascend. The fused kidney is often shaped more like a horseshoe rather than the more typical bean shape. Most fused kidneys function normally.</a:t>
            </a:r>
          </a:p>
          <a:p>
            <a:pPr marL="0" indent="0" algn="justLow">
              <a:buNone/>
            </a:pPr>
            <a:endParaRPr lang="en-US" sz="2800" dirty="0">
              <a:solidFill>
                <a:schemeClr val="bg1"/>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chemeClr val="bg1"/>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chemeClr val="bg1"/>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chemeClr val="bg1"/>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chemeClr val="bg1"/>
              </a:solidFill>
              <a:latin typeface="Times New Roman" panose="02020603050405020304" pitchFamily="18" charset="0"/>
              <a:cs typeface="Times New Roman" panose="02020603050405020304" pitchFamily="18" charset="0"/>
            </a:endParaRPr>
          </a:p>
          <a:p>
            <a:pPr marL="0" indent="0" algn="justLow">
              <a:buNone/>
            </a:pP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7" name="صورة 6">
            <a:extLst>
              <a:ext uri="{FF2B5EF4-FFF2-40B4-BE49-F238E27FC236}">
                <a16:creationId xmlns:a16="http://schemas.microsoft.com/office/drawing/2014/main" id="{93D2F63B-236C-DC65-97AB-63C4681E2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370" y="2610465"/>
            <a:ext cx="7201259" cy="3893573"/>
          </a:xfrm>
          <a:prstGeom prst="rect">
            <a:avLst/>
          </a:prstGeom>
          <a:ln>
            <a:noFill/>
          </a:ln>
          <a:effectLst>
            <a:softEdge rad="112500"/>
          </a:effectLst>
        </p:spPr>
      </p:pic>
    </p:spTree>
    <p:extLst>
      <p:ext uri="{BB962C8B-B14F-4D97-AF65-F5344CB8AC3E}">
        <p14:creationId xmlns:p14="http://schemas.microsoft.com/office/powerpoint/2010/main" val="1501186752"/>
      </p:ext>
    </p:extLst>
  </p:cSld>
  <p:clrMapOvr>
    <a:masterClrMapping/>
  </p:clrMapOvr>
</p:sld>
</file>

<file path=ppt/theme/theme1.xml><?xml version="1.0" encoding="utf-8"?>
<a:theme xmlns:a="http://schemas.openxmlformats.org/drawingml/2006/main" name="شريحة">
  <a:themeElements>
    <a:clrScheme name="أزرق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324</TotalTime>
  <Words>1364</Words>
  <Application>Microsoft Office PowerPoint</Application>
  <PresentationFormat>شاشة عريضة</PresentationFormat>
  <Paragraphs>74</Paragraphs>
  <Slides>24</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24</vt:i4>
      </vt:variant>
    </vt:vector>
  </HeadingPairs>
  <TitlesOfParts>
    <vt:vector size="31" baseType="lpstr">
      <vt:lpstr>Algerian</vt:lpstr>
      <vt:lpstr>Andalus</vt:lpstr>
      <vt:lpstr>Calibri</vt:lpstr>
      <vt:lpstr>Century Gothic</vt:lpstr>
      <vt:lpstr>Times New Roman</vt:lpstr>
      <vt:lpstr>Wingdings 3</vt:lpstr>
      <vt:lpstr>شريحة</vt:lpstr>
      <vt:lpstr>ABNORMALITIES OF THE KIDNEY</vt:lpstr>
      <vt:lpstr>عرض تقديمي في PowerPoint</vt:lpstr>
      <vt:lpstr>عرض تقديمي في PowerPoint</vt:lpstr>
      <vt:lpstr>Kidney </vt:lpstr>
      <vt:lpstr>Abnormalities Of The Kidney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Al shekh</dc:creator>
  <cp:lastModifiedBy>Mohammed Al shekh</cp:lastModifiedBy>
  <cp:revision>28</cp:revision>
  <dcterms:created xsi:type="dcterms:W3CDTF">2025-03-09T16:52:39Z</dcterms:created>
  <dcterms:modified xsi:type="dcterms:W3CDTF">2025-03-09T22:16:59Z</dcterms:modified>
</cp:coreProperties>
</file>